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5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5" r:id="rId11"/>
    <p:sldId id="266" r:id="rId12"/>
    <p:sldId id="267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8D3"/>
    <a:srgbClr val="59C960"/>
    <a:srgbClr val="32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4CCF4-4794-6433-AA74-6717CD98A208}" v="868" dt="2020-04-21T14:13:44.168"/>
    <p1510:client id="{086F1800-FA17-F6A1-2A6E-0B496C1B6D2C}" v="1335" dt="2020-04-26T16:52:22.132"/>
    <p1510:client id="{0D0A82C6-6F66-DB6F-E20A-38534203FBB2}" v="462" dt="2020-04-27T11:25:58.892"/>
    <p1510:client id="{300FB09E-7329-4E45-9BFC-5A83CD09E2AC}" v="880" dt="2020-05-01T10:37:42.349"/>
    <p1510:client id="{360226D4-1A43-4069-A068-E6F4180A3874}" v="40" dt="2020-04-08T09:20:10.545"/>
    <p1510:client id="{3D727294-7F7E-20FB-068D-2A30EB2F2083}" v="1019" dt="2020-04-24T16:19:27.415"/>
    <p1510:client id="{3FC6FE9D-B64F-4D0E-CB07-AA720854DB11}" v="237" dt="2020-04-23T15:40:35.470"/>
    <p1510:client id="{48CAD62D-DABC-526D-5A18-962E04A2F2CC}" v="175" dt="2020-04-27T17:44:52.563"/>
    <p1510:client id="{4BA5787D-AA82-1FDA-29E3-DD4CE24735E5}" v="1" dt="2020-04-27T17:48:54.659"/>
    <p1510:client id="{5BD858E3-869F-7F89-67DA-90718E9781DC}" v="45" dt="2020-04-28T16:04:40.778"/>
    <p1510:client id="{631F61EA-67F2-5E2C-905A-B06D949E9DB4}" v="714" dt="2020-04-30T17:48:14.752"/>
    <p1510:client id="{882EAACF-B54B-65F7-188F-F52CA81B2BA8}" v="75" dt="2020-04-17T20:48:51.373"/>
    <p1510:client id="{9116C5B6-C95F-E2ED-5520-97BB8DE5619F}" v="556" dt="2020-04-17T09:26:28.328"/>
    <p1510:client id="{A900F91A-204F-DCA9-8A2B-FDE7B4F772AA}" v="8" dt="2020-04-21T09:00:49.306"/>
    <p1510:client id="{BC5334FB-E6BA-10EE-A260-502B14342AA6}" v="263" dt="2020-04-29T19:19:20.181"/>
    <p1510:client id="{E6D1DE09-B39B-852D-ACAD-F1BEDEF93BCC}" v="114" dt="2020-04-25T14:09:34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E25DB-F3DB-4838-8C8A-66C3712A481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0EC33-111A-4A99-8CDD-04AA1F497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33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D3C7-09A3-4FAE-BEB8-19FEF192607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3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4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9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9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8C49D3B1-0358-4A02-824A-4E30A49A6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47" y="0"/>
            <a:ext cx="6704733" cy="68580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39AAF936-2DC9-4BD4-B7E1-325EE433792C}"/>
              </a:ext>
            </a:extLst>
          </p:cNvPr>
          <p:cNvSpPr txBox="1">
            <a:spLocks/>
          </p:cNvSpPr>
          <p:nvPr/>
        </p:nvSpPr>
        <p:spPr>
          <a:xfrm>
            <a:off x="-30829" y="554430"/>
            <a:ext cx="6085886" cy="3260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br>
              <a:rPr lang="el-GR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</a:br>
            <a:br>
              <a:rPr lang="el-G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</a:br>
            <a:r>
              <a:rPr kumimoji="0" lang="el-G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Franklin Gothic Demi Cond"/>
                <a:ea typeface="Malgun Gothic"/>
                <a:cs typeface="Ebrima"/>
              </a:rPr>
              <a:t>Υπερμοριακή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Franklin Gothic Demi Cond"/>
                <a:ea typeface="Malgun Gothic"/>
                <a:cs typeface="Ebrima"/>
              </a:rPr>
              <a:t> Χημεία:</a:t>
            </a:r>
            <a:endParaRPr lang="el-GR" sz="7100">
              <a:solidFill>
                <a:srgbClr val="EBEBEB"/>
              </a:solidFill>
              <a:latin typeface="Franklin Gothic Demi Cond"/>
              <a:ea typeface="Malgun Gothic"/>
              <a:cs typeface="Ebrima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l-G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</a:b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Lucida Bright"/>
              </a:rPr>
              <a:t>Cucurbiturils</a:t>
            </a:r>
            <a:endParaRPr lang="el-GR" sz="7100" b="1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1026" name="Picture 2" descr="Αποτέλεσμα εικόνας για πανεπιστημιο κρητης">
            <a:extLst>
              <a:ext uri="{FF2B5EF4-FFF2-40B4-BE49-F238E27FC236}">
                <a16:creationId xmlns:a16="http://schemas.microsoft.com/office/drawing/2014/main" id="{991C7FF6-98B4-4C5C-BA18-EC0B2143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" y="0"/>
            <a:ext cx="927715" cy="9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CB931-9824-4AEC-B80E-AF951C638141}"/>
              </a:ext>
            </a:extLst>
          </p:cNvPr>
          <p:cNvSpPr txBox="1"/>
          <p:nvPr/>
        </p:nvSpPr>
        <p:spPr>
          <a:xfrm>
            <a:off x="993913" y="46383"/>
            <a:ext cx="372972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/>
              </a:rPr>
              <a:t>Πανεπιστήμιο Κρήτης</a:t>
            </a:r>
            <a:br>
              <a:rPr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 Cond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/>
              </a:rPr>
              <a:t>Τμήμα Χημείας</a:t>
            </a:r>
            <a:br>
              <a:rPr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 Cond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/>
              </a:rPr>
              <a:t>ΠΜΣ Χημείας</a:t>
            </a:r>
            <a:endParaRPr lang="el-G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 C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AD898-013F-4E49-8E55-CB72F59E383B}"/>
              </a:ext>
            </a:extLst>
          </p:cNvPr>
          <p:cNvSpPr txBox="1"/>
          <p:nvPr/>
        </p:nvSpPr>
        <p:spPr>
          <a:xfrm>
            <a:off x="1027044" y="4328031"/>
            <a:ext cx="2932213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l-GR" dirty="0">
                <a:solidFill>
                  <a:schemeClr val="bg1"/>
                </a:solidFill>
                <a:latin typeface="Franklin Gothic Demi Cond"/>
              </a:rPr>
              <a:t>Κωνσταντίνα Μητροπούλου</a:t>
            </a:r>
            <a:r>
              <a:rPr kumimoji="0" lang="el-G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/>
              </a:rPr>
              <a:t> </a:t>
            </a:r>
            <a:br>
              <a:rPr lang="el-GR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 Cond"/>
              </a:rPr>
            </a:br>
            <a:r>
              <a:rPr kumimoji="0" lang="el-G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/>
              </a:rPr>
              <a:t>ΑΜ:1055</a:t>
            </a:r>
            <a:endParaRPr lang="el-GR">
              <a:solidFill>
                <a:schemeClr val="bg1"/>
              </a:solidFill>
              <a:cs typeface="Calibri"/>
            </a:endParaRPr>
          </a:p>
          <a:p>
            <a:pPr algn="ctr" defTabSz="457200">
              <a:defRPr/>
            </a:pPr>
            <a:endParaRPr lang="el-GR" dirty="0">
              <a:solidFill>
                <a:schemeClr val="bg1"/>
              </a:solidFill>
              <a:latin typeface="Franklin Gothic Demi Con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/>
              </a:rPr>
              <a:t>Υπ. Καθηγητής: Α. </a:t>
            </a:r>
            <a:r>
              <a:rPr kumimoji="0" lang="el-GR" sz="1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/>
              </a:rPr>
              <a:t>Κουτσολέλος</a:t>
            </a:r>
            <a:endParaRPr lang="el-GR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 Cond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E1F60D5-DC95-4CF5-BB33-E15FC3FCB548}"/>
              </a:ext>
            </a:extLst>
          </p:cNvPr>
          <p:cNvSpPr/>
          <p:nvPr/>
        </p:nvSpPr>
        <p:spPr>
          <a:xfrm rot="16200000">
            <a:off x="8515369" y="3242318"/>
            <a:ext cx="6891001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720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Bright"/>
                <a:cs typeface="Arial"/>
              </a:rPr>
              <a:t>Assaf, K. I., &amp; Nau, W. M. (2015). Cucurbiturils: from synthesis to high-affinity binding and</a:t>
            </a:r>
            <a:r>
              <a:rPr lang="en-US" sz="1000" dirty="0">
                <a:solidFill>
                  <a:schemeClr val="bg1"/>
                </a:solidFill>
                <a:latin typeface="Lucida Bright"/>
                <a:cs typeface="Arial"/>
              </a:rPr>
              <a:t>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Bright"/>
                <a:cs typeface="Arial"/>
              </a:rPr>
              <a:t>catalysis.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Bright"/>
                <a:cs typeface="Arial"/>
              </a:rPr>
              <a:t>Chemical Society Reviews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Bright"/>
                <a:cs typeface="Arial"/>
              </a:rPr>
              <a:t>,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Bright"/>
                <a:cs typeface="Arial"/>
              </a:rPr>
              <a:t>44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Bright"/>
                <a:cs typeface="Arial"/>
              </a:rPr>
              <a:t>(2), 394-418.</a:t>
            </a:r>
            <a:endParaRPr lang="el-G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99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BFF6CDD-5AE6-42FD-9247-18928604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76" y="4269460"/>
            <a:ext cx="3935895" cy="258642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70FEA5-6207-4776-B8F6-12ADBBFF5482}"/>
              </a:ext>
            </a:extLst>
          </p:cNvPr>
          <p:cNvSpPr/>
          <p:nvPr/>
        </p:nvSpPr>
        <p:spPr>
          <a:xfrm>
            <a:off x="7188617" y="3474601"/>
            <a:ext cx="1826532" cy="9803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CC1932E-0F18-4B3C-95FD-27BFB45875D3}"/>
              </a:ext>
            </a:extLst>
          </p:cNvPr>
          <p:cNvSpPr txBox="1"/>
          <p:nvPr/>
        </p:nvSpPr>
        <p:spPr>
          <a:xfrm>
            <a:off x="7463693" y="1517406"/>
            <a:ext cx="1095375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2AC30"/>
                </a:solidFill>
                <a:cs typeface="Calibri"/>
              </a:rPr>
              <a:t>Βασικά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F3756A03-5BCE-45E2-845A-C9B6940F3A7B}"/>
              </a:ext>
            </a:extLst>
          </p:cNvPr>
          <p:cNvSpPr/>
          <p:nvPr/>
        </p:nvSpPr>
        <p:spPr>
          <a:xfrm>
            <a:off x="7185413" y="2539538"/>
            <a:ext cx="1794839" cy="1880564"/>
          </a:xfrm>
          <a:prstGeom prst="diamond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BEF488BE-0786-4450-999E-81978F874B76}"/>
              </a:ext>
            </a:extLst>
          </p:cNvPr>
          <p:cNvSpPr txBox="1"/>
          <p:nvPr/>
        </p:nvSpPr>
        <p:spPr>
          <a:xfrm>
            <a:off x="7487344" y="3531035"/>
            <a:ext cx="114335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ea typeface="맑은 고딕"/>
                <a:cs typeface="Arial"/>
              </a:rPr>
              <a:t>Asp, Glu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E26EDCF-769E-48AE-B40B-5ACE934A2296}"/>
              </a:ext>
            </a:extLst>
          </p:cNvPr>
          <p:cNvSpPr txBox="1"/>
          <p:nvPr/>
        </p:nvSpPr>
        <p:spPr>
          <a:xfrm>
            <a:off x="7531833" y="3051663"/>
            <a:ext cx="1095375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2AC30"/>
                </a:solidFill>
                <a:cs typeface="Calibri"/>
              </a:rPr>
              <a:t>Όξινα</a:t>
            </a:r>
          </a:p>
        </p:txBody>
      </p:sp>
      <p:pic>
        <p:nvPicPr>
          <p:cNvPr id="26" name="Picture 26" descr="A picture containing indoor, food&#10;&#10;Description generated with very high confidence">
            <a:extLst>
              <a:ext uri="{FF2B5EF4-FFF2-40B4-BE49-F238E27FC236}">
                <a16:creationId xmlns:a16="http://schemas.microsoft.com/office/drawing/2014/main" id="{92FCFAB3-7B4C-4800-B339-38F33556D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298442"/>
            <a:ext cx="7210425" cy="1508391"/>
          </a:xfrm>
          <a:prstGeom prst="rect">
            <a:avLst/>
          </a:prstGeom>
        </p:spPr>
      </p:pic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09DD131F-D752-485D-BF62-4A02DE81B905}"/>
              </a:ext>
            </a:extLst>
          </p:cNvPr>
          <p:cNvSpPr/>
          <p:nvPr/>
        </p:nvSpPr>
        <p:spPr>
          <a:xfrm>
            <a:off x="7030278" y="5787059"/>
            <a:ext cx="4305300" cy="1000125"/>
          </a:xfrm>
          <a:prstGeom prst="round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dirty="0" err="1">
                <a:latin typeface="Franklin Gothic Demi Cond"/>
                <a:cs typeface="Calibri"/>
              </a:rPr>
              <a:t>Εντο</a:t>
            </a:r>
            <a:r>
              <a:rPr lang="en-US" dirty="0">
                <a:latin typeface="Franklin Gothic Demi Cond"/>
                <a:cs typeface="Calibri"/>
              </a:rPr>
              <a:t>π</a:t>
            </a:r>
            <a:r>
              <a:rPr lang="en-US" dirty="0" err="1">
                <a:latin typeface="Franklin Gothic Demi Cond"/>
                <a:cs typeface="Calibri"/>
              </a:rPr>
              <a:t>ισμός</a:t>
            </a:r>
            <a:r>
              <a:rPr lang="en-US" dirty="0">
                <a:latin typeface="Franklin Gothic Demi Cond"/>
                <a:cs typeface="Calibri"/>
              </a:rPr>
              <a:t> α</a:t>
            </a:r>
            <a:r>
              <a:rPr lang="en-US" dirty="0" err="1">
                <a:latin typeface="Franklin Gothic Demi Cond"/>
                <a:cs typeface="Calibri"/>
              </a:rPr>
              <a:t>μινοξέων</a:t>
            </a:r>
            <a:endParaRPr lang="en-US" dirty="0">
              <a:latin typeface="Franklin Gothic Demi Cond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 err="1">
                <a:latin typeface="Franklin Gothic Demi Cond"/>
                <a:cs typeface="Calibri"/>
              </a:rPr>
              <a:t>Εργ</a:t>
            </a:r>
            <a:r>
              <a:rPr lang="en-US" dirty="0">
                <a:latin typeface="Franklin Gothic Demi Cond"/>
                <a:cs typeface="Calibri"/>
              </a:rPr>
              <a:t>α</a:t>
            </a:r>
            <a:r>
              <a:rPr lang="en-US" dirty="0" err="1">
                <a:latin typeface="Franklin Gothic Demi Cond"/>
                <a:cs typeface="Calibri"/>
              </a:rPr>
              <a:t>λείο</a:t>
            </a:r>
            <a:r>
              <a:rPr lang="en-US" dirty="0">
                <a:latin typeface="Franklin Gothic Demi Cond"/>
                <a:cs typeface="Calibri"/>
              </a:rPr>
              <a:t> </a:t>
            </a:r>
            <a:r>
              <a:rPr lang="en-US" dirty="0" err="1">
                <a:latin typeface="Franklin Gothic Demi Cond"/>
                <a:cs typeface="Calibri"/>
              </a:rPr>
              <a:t>γι</a:t>
            </a:r>
            <a:r>
              <a:rPr lang="en-US" dirty="0">
                <a:latin typeface="Franklin Gothic Demi Cond"/>
                <a:cs typeface="Calibri"/>
              </a:rPr>
              <a:t>α </a:t>
            </a:r>
            <a:r>
              <a:rPr lang="en-US" dirty="0" err="1">
                <a:latin typeface="Franklin Gothic Demi Cond"/>
                <a:cs typeface="Calibri"/>
              </a:rPr>
              <a:t>λύση</a:t>
            </a:r>
            <a:r>
              <a:rPr lang="en-US" dirty="0">
                <a:latin typeface="Franklin Gothic Demi Cond"/>
                <a:cs typeface="Calibri"/>
              </a:rPr>
              <a:t> π</a:t>
            </a:r>
            <a:r>
              <a:rPr lang="en-US" dirty="0" err="1">
                <a:latin typeface="Franklin Gothic Demi Cond"/>
                <a:cs typeface="Calibri"/>
              </a:rPr>
              <a:t>ρωτεινικών</a:t>
            </a:r>
            <a:r>
              <a:rPr lang="en-US" dirty="0">
                <a:latin typeface="Franklin Gothic Demi Cond"/>
                <a:cs typeface="Calibri"/>
              </a:rPr>
              <a:t> </a:t>
            </a:r>
            <a:r>
              <a:rPr lang="en-US" dirty="0" err="1">
                <a:latin typeface="Franklin Gothic Demi Cond"/>
                <a:cs typeface="Calibri"/>
              </a:rPr>
              <a:t>δομών</a:t>
            </a:r>
            <a:endParaRPr lang="en-US" dirty="0">
              <a:latin typeface="Franklin Gothic Demi Cond"/>
              <a:cs typeface="Calibri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7AE83C0-A9CB-46D0-8F15-70E427C3EE5B}"/>
              </a:ext>
            </a:extLst>
          </p:cNvPr>
          <p:cNvSpPr/>
          <p:nvPr/>
        </p:nvSpPr>
        <p:spPr>
          <a:xfrm>
            <a:off x="7179091" y="1931551"/>
            <a:ext cx="1826532" cy="9803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1480578D-4632-42BE-86A5-600EE9D7B5CA}"/>
              </a:ext>
            </a:extLst>
          </p:cNvPr>
          <p:cNvSpPr/>
          <p:nvPr/>
        </p:nvSpPr>
        <p:spPr>
          <a:xfrm>
            <a:off x="7205196" y="1025796"/>
            <a:ext cx="1794839" cy="1880564"/>
          </a:xfrm>
          <a:prstGeom prst="diamond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86114E2-BDFE-4C02-95F4-4A228AD2E903}"/>
              </a:ext>
            </a:extLst>
          </p:cNvPr>
          <p:cNvSpPr txBox="1"/>
          <p:nvPr/>
        </p:nvSpPr>
        <p:spPr>
          <a:xfrm>
            <a:off x="7496869" y="2102285"/>
            <a:ext cx="114335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ea typeface="맑은 고딕"/>
                <a:cs typeface="Arial"/>
              </a:rPr>
              <a:t>Lys, Arg, His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8FC5AE-99B5-4C8B-AE93-E4C2A6034885}"/>
              </a:ext>
            </a:extLst>
          </p:cNvPr>
          <p:cNvSpPr/>
          <p:nvPr/>
        </p:nvSpPr>
        <p:spPr>
          <a:xfrm>
            <a:off x="7198141" y="4903351"/>
            <a:ext cx="1826532" cy="9803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FF87D4D3-58C1-411A-AEFB-3DFC4E196465}"/>
              </a:ext>
            </a:extLst>
          </p:cNvPr>
          <p:cNvSpPr/>
          <p:nvPr/>
        </p:nvSpPr>
        <p:spPr>
          <a:xfrm>
            <a:off x="7155861" y="3958519"/>
            <a:ext cx="1794839" cy="1880564"/>
          </a:xfrm>
          <a:prstGeom prst="diamond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1AE656-0FAC-472B-9A6F-3DFFB0D9F8FD}"/>
              </a:ext>
            </a:extLst>
          </p:cNvPr>
          <p:cNvSpPr txBox="1"/>
          <p:nvPr/>
        </p:nvSpPr>
        <p:spPr>
          <a:xfrm>
            <a:off x="7465158" y="4524619"/>
            <a:ext cx="12858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2AC30"/>
                </a:solidFill>
                <a:cs typeface="Calibri"/>
              </a:rPr>
              <a:t>Αρωματικά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A6159DE1-FDED-4F56-9303-E4B3260DF487}"/>
              </a:ext>
            </a:extLst>
          </p:cNvPr>
          <p:cNvSpPr txBox="1"/>
          <p:nvPr/>
        </p:nvSpPr>
        <p:spPr>
          <a:xfrm>
            <a:off x="7373044" y="4978835"/>
            <a:ext cx="143862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ea typeface="맑은 고딕"/>
                <a:cs typeface="Arial"/>
              </a:rPr>
              <a:t>Phe, Trp</a:t>
            </a:r>
          </a:p>
        </p:txBody>
      </p:sp>
      <p:sp>
        <p:nvSpPr>
          <p:cNvPr id="39" name="L-Shape 5">
            <a:extLst>
              <a:ext uri="{FF2B5EF4-FFF2-40B4-BE49-F238E27FC236}">
                <a16:creationId xmlns:a16="http://schemas.microsoft.com/office/drawing/2014/main" id="{AD51EC3C-A096-4EC4-9434-BEEDB8C9810F}"/>
              </a:ext>
            </a:extLst>
          </p:cNvPr>
          <p:cNvSpPr/>
          <p:nvPr/>
        </p:nvSpPr>
        <p:spPr>
          <a:xfrm rot="20580000">
            <a:off x="2384929" y="2955786"/>
            <a:ext cx="729715" cy="787315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rgbClr val="FFC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CA3C7CA-A064-43FC-8B26-38292BC7D7BD}"/>
              </a:ext>
            </a:extLst>
          </p:cNvPr>
          <p:cNvSpPr/>
          <p:nvPr/>
        </p:nvSpPr>
        <p:spPr>
          <a:xfrm>
            <a:off x="4689613" y="2765149"/>
            <a:ext cx="2190750" cy="6286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D42E81E9-4FAA-4F5D-AF65-B52A08DBCEA3}"/>
              </a:ext>
            </a:extLst>
          </p:cNvPr>
          <p:cNvSpPr txBox="1"/>
          <p:nvPr/>
        </p:nvSpPr>
        <p:spPr>
          <a:xfrm>
            <a:off x="146236" y="3878439"/>
            <a:ext cx="340298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Φθορισμός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: probe 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δι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α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φορετική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συγγένει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α 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με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κάθε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 α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μινοξύ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σε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δι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α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φορετικά</a:t>
            </a:r>
            <a:r>
              <a:rPr lang="en-US" altLang="ko-KR" sz="2000" b="1" dirty="0"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b="1" dirty="0" err="1">
                <a:latin typeface="Franklin Gothic Demi Cond"/>
                <a:ea typeface="맑은 고딕"/>
                <a:cs typeface="Calibri"/>
              </a:rPr>
              <a:t>pH.</a:t>
            </a:r>
            <a:endParaRPr lang="en-US" altLang="ko-KR" sz="2000" b="1">
              <a:latin typeface="Franklin Gothic Demi Cond"/>
              <a:ea typeface="맑은 고딕"/>
              <a:cs typeface="Calibri" pitchFamily="34" charset="0"/>
            </a:endParaRPr>
          </a:p>
        </p:txBody>
      </p:sp>
      <p:sp>
        <p:nvSpPr>
          <p:cNvPr id="40" name="TextBox 2">
            <a:extLst>
              <a:ext uri="{FF2B5EF4-FFF2-40B4-BE49-F238E27FC236}">
                <a16:creationId xmlns:a16="http://schemas.microsoft.com/office/drawing/2014/main" id="{3F919974-1DA0-4E87-98EB-33C54399335A}"/>
              </a:ext>
            </a:extLst>
          </p:cNvPr>
          <p:cNvSpPr txBox="1"/>
          <p:nvPr/>
        </p:nvSpPr>
        <p:spPr>
          <a:xfrm>
            <a:off x="4556135" y="2767948"/>
            <a:ext cx="255070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Σε</a:t>
            </a:r>
            <a:r>
              <a:rPr lang="en-US" altLang="ko-KR" sz="2000" b="1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δι</a:t>
            </a:r>
            <a:r>
              <a:rPr lang="en-US" altLang="ko-KR" sz="2000" b="1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</a:t>
            </a:r>
            <a:r>
              <a:rPr lang="en-US" altLang="ko-KR" sz="2000" b="1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φορετικά</a:t>
            </a:r>
            <a:r>
              <a:rPr lang="en-US" altLang="ko-KR" sz="2000" b="1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pH</a:t>
            </a:r>
            <a:br>
              <a:rPr lang="en-US" altLang="ko-KR" sz="2000" b="1" dirty="0">
                <a:latin typeface="Franklin Gothic Demi Cond"/>
                <a:ea typeface="맑은 고딕"/>
                <a:cs typeface="Calibri"/>
              </a:rPr>
            </a:br>
            <a:r>
              <a:rPr lang="en-US" altLang="ko-KR" sz="2000" b="1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5.5 , 4.5 , 7.1</a:t>
            </a:r>
          </a:p>
        </p:txBody>
      </p:sp>
      <p:sp>
        <p:nvSpPr>
          <p:cNvPr id="27" name="L-Shape 5">
            <a:extLst>
              <a:ext uri="{FF2B5EF4-FFF2-40B4-BE49-F238E27FC236}">
                <a16:creationId xmlns:a16="http://schemas.microsoft.com/office/drawing/2014/main" id="{15F685BD-D4ED-4919-89EC-45500F5835FD}"/>
              </a:ext>
            </a:extLst>
          </p:cNvPr>
          <p:cNvSpPr/>
          <p:nvPr/>
        </p:nvSpPr>
        <p:spPr>
          <a:xfrm rot="18900000">
            <a:off x="1223899" y="5087921"/>
            <a:ext cx="729715" cy="701176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rgbClr val="FFC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3E95B-640F-44EA-B441-29F35CA7F594}"/>
              </a:ext>
            </a:extLst>
          </p:cNvPr>
          <p:cNvSpPr txBox="1"/>
          <p:nvPr/>
        </p:nvSpPr>
        <p:spPr>
          <a:xfrm>
            <a:off x="145774" y="595933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Franklin Gothic Demi Cond"/>
                <a:cs typeface="Calibri"/>
              </a:rPr>
              <a:t>PCA: </a:t>
            </a:r>
            <a:r>
              <a:rPr lang="en-US" sz="2000" b="1" dirty="0" err="1">
                <a:latin typeface="Franklin Gothic Demi Cond"/>
                <a:cs typeface="Calibri"/>
              </a:rPr>
              <a:t>διάκριση</a:t>
            </a:r>
            <a:r>
              <a:rPr lang="en-US" sz="2000" b="1" dirty="0">
                <a:latin typeface="Franklin Gothic Demi Cond"/>
                <a:cs typeface="Calibri"/>
              </a:rPr>
              <a:t> α</a:t>
            </a:r>
            <a:r>
              <a:rPr lang="en-US" sz="2000" b="1" dirty="0" err="1">
                <a:latin typeface="Franklin Gothic Demi Cond"/>
                <a:cs typeface="Calibri"/>
              </a:rPr>
              <a:t>μινοξέων</a:t>
            </a:r>
            <a:r>
              <a:rPr lang="en-US" sz="2000" b="1" dirty="0">
                <a:latin typeface="Franklin Gothic Demi Cond"/>
                <a:cs typeface="Calibri"/>
              </a:rPr>
              <a:t> </a:t>
            </a:r>
            <a:r>
              <a:rPr lang="en-US" sz="2000" b="1" dirty="0" err="1">
                <a:latin typeface="Franklin Gothic Demi Cond"/>
                <a:cs typeface="Calibri"/>
              </a:rPr>
              <a:t>με</a:t>
            </a:r>
            <a:r>
              <a:rPr lang="en-US" sz="2000" b="1" dirty="0">
                <a:latin typeface="Franklin Gothic Demi Cond"/>
                <a:cs typeface="Calibri"/>
              </a:rPr>
              <a:t> πα</a:t>
            </a:r>
            <a:r>
              <a:rPr lang="en-US" sz="2000" b="1" dirty="0" err="1">
                <a:latin typeface="Franklin Gothic Demi Cond"/>
                <a:cs typeface="Calibri"/>
              </a:rPr>
              <a:t>ρόμοι</a:t>
            </a:r>
            <a:r>
              <a:rPr lang="en-US" sz="2000" b="1" dirty="0">
                <a:latin typeface="Franklin Gothic Demi Cond"/>
                <a:cs typeface="Calibri"/>
              </a:rPr>
              <a:t>α </a:t>
            </a:r>
            <a:r>
              <a:rPr lang="en-US" sz="2000" b="1" dirty="0" err="1">
                <a:latin typeface="Franklin Gothic Demi Cond"/>
                <a:cs typeface="Calibri"/>
              </a:rPr>
              <a:t>δομή</a:t>
            </a:r>
            <a:endParaRPr lang="en-US" sz="2000" b="1" dirty="0">
              <a:latin typeface="Franklin Gothic Demi Cond"/>
              <a:cs typeface="Calibri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3DD01E12-A1CA-4648-A1D4-67AFED0CFEB0}"/>
              </a:ext>
            </a:extLst>
          </p:cNvPr>
          <p:cNvSpPr/>
          <p:nvPr/>
        </p:nvSpPr>
        <p:spPr>
          <a:xfrm>
            <a:off x="8613735" y="1520052"/>
            <a:ext cx="753453" cy="828675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CB52AD9B-309C-4DA5-BC4A-3ADCFEA17BB1}"/>
              </a:ext>
            </a:extLst>
          </p:cNvPr>
          <p:cNvSpPr/>
          <p:nvPr/>
        </p:nvSpPr>
        <p:spPr>
          <a:xfrm>
            <a:off x="8613735" y="3053333"/>
            <a:ext cx="645991" cy="838444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9BDA7E37-A538-47F0-AE0F-31DCEB51E14A}"/>
              </a:ext>
            </a:extLst>
          </p:cNvPr>
          <p:cNvSpPr/>
          <p:nvPr/>
        </p:nvSpPr>
        <p:spPr>
          <a:xfrm>
            <a:off x="8623260" y="4520427"/>
            <a:ext cx="645991" cy="828675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C758672-0BA4-4ADB-98DB-6BF1EBDF6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785" y="1237616"/>
            <a:ext cx="2743200" cy="1569228"/>
          </a:xfrm>
          <a:prstGeom prst="rect">
            <a:avLst/>
          </a:prstGeom>
        </p:spPr>
      </p:pic>
      <p:pic>
        <p:nvPicPr>
          <p:cNvPr id="21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FA4959-4DDE-4B23-A364-8FA9FD779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785" y="2805935"/>
            <a:ext cx="2743200" cy="1461052"/>
          </a:xfrm>
          <a:prstGeom prst="rect">
            <a:avLst/>
          </a:prstGeom>
        </p:spPr>
      </p:pic>
      <p:pic>
        <p:nvPicPr>
          <p:cNvPr id="23" name="Picture 2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6A977AB-6F90-4A14-86F7-424FF2D7D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092" y="4148690"/>
            <a:ext cx="2743200" cy="1510927"/>
          </a:xfrm>
          <a:prstGeom prst="rect">
            <a:avLst/>
          </a:prstGeom>
        </p:spPr>
      </p:pic>
      <p:pic>
        <p:nvPicPr>
          <p:cNvPr id="28" name="Graphic 28" descr="Bullseye">
            <a:extLst>
              <a:ext uri="{FF2B5EF4-FFF2-40B4-BE49-F238E27FC236}">
                <a16:creationId xmlns:a16="http://schemas.microsoft.com/office/drawing/2014/main" id="{7558CA88-81A5-4BE4-9F14-CC2B8DA96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4225" y="5400675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20D780-D2ED-475D-9F62-058D60C622AC}"/>
              </a:ext>
            </a:extLst>
          </p:cNvPr>
          <p:cNvSpPr txBox="1"/>
          <p:nvPr/>
        </p:nvSpPr>
        <p:spPr>
          <a:xfrm>
            <a:off x="9005764" y="4336073"/>
            <a:ext cx="5255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highlight>
                  <a:srgbClr val="FFFF00"/>
                </a:highlight>
                <a:cs typeface="Calibri"/>
              </a:rPr>
              <a:t>7.1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D1B22C-07B5-4F08-84CA-B4310D3B3BA8}"/>
              </a:ext>
            </a:extLst>
          </p:cNvPr>
          <p:cNvSpPr txBox="1"/>
          <p:nvPr/>
        </p:nvSpPr>
        <p:spPr>
          <a:xfrm>
            <a:off x="9103456" y="2929303"/>
            <a:ext cx="5255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highlight>
                  <a:srgbClr val="FFFF00"/>
                </a:highlight>
                <a:cs typeface="Calibri"/>
              </a:rPr>
              <a:t>5.5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44CF55-CE33-44F5-BFD0-0B4274DC15FF}"/>
              </a:ext>
            </a:extLst>
          </p:cNvPr>
          <p:cNvSpPr txBox="1"/>
          <p:nvPr/>
        </p:nvSpPr>
        <p:spPr>
          <a:xfrm>
            <a:off x="9152301" y="1336918"/>
            <a:ext cx="5255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highlight>
                  <a:srgbClr val="FFFF00"/>
                </a:highlight>
                <a:cs typeface="Calibri"/>
              </a:rPr>
              <a:t>4.5</a:t>
            </a:r>
          </a:p>
        </p:txBody>
      </p:sp>
      <p:sp>
        <p:nvSpPr>
          <p:cNvPr id="3" name="Ορθογώνιο: Ψαλίδισμα μίας γωνίας 2">
            <a:extLst>
              <a:ext uri="{FF2B5EF4-FFF2-40B4-BE49-F238E27FC236}">
                <a16:creationId xmlns:a16="http://schemas.microsoft.com/office/drawing/2014/main" id="{2C107723-4004-4A0B-9D47-267B578A573D}"/>
              </a:ext>
            </a:extLst>
          </p:cNvPr>
          <p:cNvSpPr/>
          <p:nvPr/>
        </p:nvSpPr>
        <p:spPr>
          <a:xfrm>
            <a:off x="-2899" y="132933"/>
            <a:ext cx="10151162" cy="682487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Χρώση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-CB[7]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ως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α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ισθητήρ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ας α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μινοξέων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σε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δι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α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φορετικά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pH</a:t>
            </a:r>
            <a:endParaRPr lang="en-US" sz="3200" dirty="0">
              <a:latin typeface="Franklin Gothic Demi Con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16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C8DE0B8-4429-441D-8D93-26F0CA65ABB7}"/>
              </a:ext>
            </a:extLst>
          </p:cNvPr>
          <p:cNvSpPr/>
          <p:nvPr/>
        </p:nvSpPr>
        <p:spPr>
          <a:xfrm>
            <a:off x="740191" y="2636401"/>
            <a:ext cx="1826532" cy="9803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96F3E81A-7D69-4463-A0C2-16F2855884DA}"/>
              </a:ext>
            </a:extLst>
          </p:cNvPr>
          <p:cNvSpPr/>
          <p:nvPr/>
        </p:nvSpPr>
        <p:spPr>
          <a:xfrm>
            <a:off x="766296" y="1730646"/>
            <a:ext cx="1794839" cy="1880564"/>
          </a:xfrm>
          <a:prstGeom prst="diamond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07AA0-8E00-4A65-9099-B195E5D85966}"/>
              </a:ext>
            </a:extLst>
          </p:cNvPr>
          <p:cNvSpPr txBox="1"/>
          <p:nvPr/>
        </p:nvSpPr>
        <p:spPr>
          <a:xfrm>
            <a:off x="1209675" y="2238375"/>
            <a:ext cx="876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Au NCs</a:t>
            </a:r>
            <a:endParaRPr lang="en-US">
              <a:cs typeface="Calibri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7E82E5E-183E-410E-BC08-7BF15558DE38}"/>
              </a:ext>
            </a:extLst>
          </p:cNvPr>
          <p:cNvSpPr/>
          <p:nvPr/>
        </p:nvSpPr>
        <p:spPr>
          <a:xfrm rot="5400000">
            <a:off x="1062609" y="2843784"/>
            <a:ext cx="1171575" cy="13335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4403D-C2A6-42C0-BF94-02C7AA7CE6B4}"/>
              </a:ext>
            </a:extLst>
          </p:cNvPr>
          <p:cNvSpPr txBox="1"/>
          <p:nvPr/>
        </p:nvSpPr>
        <p:spPr>
          <a:xfrm>
            <a:off x="876300" y="2638425"/>
            <a:ext cx="16859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cs typeface="Calibri"/>
              </a:rPr>
              <a:t>Βιο-απεικόνιση</a:t>
            </a:r>
          </a:p>
        </p:txBody>
      </p:sp>
      <p:pic>
        <p:nvPicPr>
          <p:cNvPr id="12" name="Graphic 12" descr="Add">
            <a:extLst>
              <a:ext uri="{FF2B5EF4-FFF2-40B4-BE49-F238E27FC236}">
                <a16:creationId xmlns:a16="http://schemas.microsoft.com/office/drawing/2014/main" id="{45CBBB0E-41A6-4486-B731-72905C7A0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5" y="4476750"/>
            <a:ext cx="495300" cy="514350"/>
          </a:xfrm>
          <a:prstGeom prst="rect">
            <a:avLst/>
          </a:prstGeom>
        </p:spPr>
      </p:pic>
      <p:sp>
        <p:nvSpPr>
          <p:cNvPr id="14" name="Minus Sign 13">
            <a:extLst>
              <a:ext uri="{FF2B5EF4-FFF2-40B4-BE49-F238E27FC236}">
                <a16:creationId xmlns:a16="http://schemas.microsoft.com/office/drawing/2014/main" id="{594AD639-2CBB-44A6-8E12-C77C69724FC0}"/>
              </a:ext>
            </a:extLst>
          </p:cNvPr>
          <p:cNvSpPr/>
          <p:nvPr/>
        </p:nvSpPr>
        <p:spPr>
          <a:xfrm>
            <a:off x="47625" y="5648325"/>
            <a:ext cx="552450" cy="333375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91481-FD32-469F-B424-B3FD8C981DD9}"/>
              </a:ext>
            </a:extLst>
          </p:cNvPr>
          <p:cNvSpPr txBox="1"/>
          <p:nvPr/>
        </p:nvSpPr>
        <p:spPr>
          <a:xfrm>
            <a:off x="709405" y="4474679"/>
            <a:ext cx="36596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 err="1">
                <a:latin typeface="Franklin Gothic Demi Cond"/>
                <a:cs typeface="Calibri"/>
              </a:rPr>
              <a:t>Φωτο-στ</a:t>
            </a:r>
            <a:r>
              <a:rPr lang="en-US" sz="2000" b="1" dirty="0">
                <a:latin typeface="Franklin Gothic Demi Cond"/>
                <a:cs typeface="Calibri"/>
              </a:rPr>
              <a:t>α</a:t>
            </a:r>
            <a:r>
              <a:rPr lang="en-US" sz="2000" b="1" dirty="0" err="1">
                <a:latin typeface="Franklin Gothic Demi Cond"/>
                <a:cs typeface="Calibri"/>
              </a:rPr>
              <a:t>θερό</a:t>
            </a:r>
            <a:endParaRPr lang="en-US" sz="2000" b="1" dirty="0">
              <a:latin typeface="Franklin Gothic Demi Cond"/>
              <a:cs typeface="Calibri"/>
            </a:endParaRPr>
          </a:p>
          <a:p>
            <a:r>
              <a:rPr lang="en-US" sz="2000" b="1" dirty="0" err="1">
                <a:latin typeface="Franklin Gothic Demi Cond"/>
                <a:cs typeface="Calibri"/>
              </a:rPr>
              <a:t>Δεν</a:t>
            </a:r>
            <a:r>
              <a:rPr lang="en-US" sz="2000" b="1" dirty="0">
                <a:latin typeface="Franklin Gothic Demi Cond"/>
                <a:cs typeface="Calibri"/>
              </a:rPr>
              <a:t> κατα</a:t>
            </a:r>
            <a:r>
              <a:rPr lang="en-US" sz="2000" b="1" dirty="0" err="1">
                <a:latin typeface="Franklin Gothic Demi Cond"/>
                <a:cs typeface="Calibri"/>
              </a:rPr>
              <a:t>κρ</a:t>
            </a:r>
            <a:r>
              <a:rPr lang="en-US" sz="2000" b="1" dirty="0">
                <a:latin typeface="Franklin Gothic Demi Cond"/>
                <a:cs typeface="Calibri"/>
              </a:rPr>
              <a:t>α</a:t>
            </a:r>
            <a:r>
              <a:rPr lang="en-US" sz="2000" b="1" dirty="0" err="1">
                <a:latin typeface="Franklin Gothic Demi Cond"/>
                <a:cs typeface="Calibri"/>
              </a:rPr>
              <a:t>τάτ</a:t>
            </a:r>
            <a:r>
              <a:rPr lang="en-US" sz="2000" b="1" dirty="0">
                <a:latin typeface="Franklin Gothic Demi Cond"/>
                <a:cs typeface="Calibri"/>
              </a:rPr>
              <a:t>αι από τα </a:t>
            </a:r>
            <a:r>
              <a:rPr lang="en-US" sz="2000" b="1" dirty="0" err="1">
                <a:latin typeface="Franklin Gothic Demi Cond"/>
                <a:cs typeface="Calibri"/>
              </a:rPr>
              <a:t>νεφρά</a:t>
            </a:r>
            <a:endParaRPr lang="en-US" sz="2000" b="1" dirty="0">
              <a:latin typeface="Franklin Gothic Demi Cond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A5D64F-F994-4A31-B651-3EC46076E04B}"/>
              </a:ext>
            </a:extLst>
          </p:cNvPr>
          <p:cNvSpPr txBox="1"/>
          <p:nvPr/>
        </p:nvSpPr>
        <p:spPr>
          <a:xfrm>
            <a:off x="709405" y="555970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Franklin Gothic Demi Cond"/>
                <a:cs typeface="Calibri"/>
              </a:rPr>
              <a:t>Ασθενής</a:t>
            </a:r>
            <a:r>
              <a:rPr lang="en-US" sz="2000" b="1" dirty="0">
                <a:latin typeface="Franklin Gothic Demi Cond"/>
                <a:cs typeface="Calibri"/>
              </a:rPr>
              <a:t> </a:t>
            </a:r>
            <a:r>
              <a:rPr lang="en-US" sz="2000" b="1" dirty="0" err="1">
                <a:latin typeface="Franklin Gothic Demi Cond"/>
                <a:cs typeface="Calibri"/>
              </a:rPr>
              <a:t>φωτο</a:t>
            </a:r>
            <a:r>
              <a:rPr lang="en-US" sz="2000" b="1" dirty="0">
                <a:latin typeface="Franklin Gothic Demi Cond"/>
                <a:cs typeface="Calibri"/>
              </a:rPr>
              <a:t>β</a:t>
            </a:r>
            <a:r>
              <a:rPr lang="en-US" sz="2000" b="1" dirty="0" err="1">
                <a:latin typeface="Franklin Gothic Demi Cond"/>
                <a:cs typeface="Calibri"/>
              </a:rPr>
              <a:t>ολί</a:t>
            </a:r>
            <a:r>
              <a:rPr lang="en-US" sz="2000" b="1" dirty="0">
                <a:latin typeface="Franklin Gothic Demi Cond"/>
                <a:cs typeface="Calibri"/>
              </a:rPr>
              <a:t>α</a:t>
            </a:r>
            <a:br>
              <a:rPr lang="en-US" sz="2000" b="1" dirty="0">
                <a:latin typeface="Franklin Gothic Demi Cond"/>
                <a:cs typeface="Calibri"/>
              </a:rPr>
            </a:br>
            <a:r>
              <a:rPr lang="en-US" sz="2000" b="1" dirty="0" err="1">
                <a:latin typeface="Franklin Gothic Demi Cond"/>
                <a:cs typeface="Calibri"/>
              </a:rPr>
              <a:t>Μη</a:t>
            </a:r>
            <a:r>
              <a:rPr lang="en-US" sz="2000" b="1" dirty="0">
                <a:latin typeface="Franklin Gothic Demi Cond"/>
                <a:cs typeface="Calibri"/>
              </a:rPr>
              <a:t> </a:t>
            </a:r>
            <a:r>
              <a:rPr lang="en-US" sz="2000" b="1" dirty="0" err="1">
                <a:latin typeface="Franklin Gothic Demi Cond"/>
                <a:cs typeface="Calibri"/>
              </a:rPr>
              <a:t>ρυθμιζόμενη</a:t>
            </a:r>
            <a:r>
              <a:rPr lang="en-US" sz="2000" b="1" dirty="0">
                <a:latin typeface="Franklin Gothic Demi Cond"/>
                <a:cs typeface="Calibri"/>
              </a:rPr>
              <a:t> </a:t>
            </a:r>
            <a:r>
              <a:rPr lang="en-US" sz="2000" b="1" dirty="0" err="1">
                <a:latin typeface="Franklin Gothic Demi Cond"/>
                <a:cs typeface="Calibri"/>
              </a:rPr>
              <a:t>εκ</a:t>
            </a:r>
            <a:r>
              <a:rPr lang="en-US" sz="2000" b="1" dirty="0">
                <a:latin typeface="Franklin Gothic Demi Cond"/>
                <a:cs typeface="Calibri"/>
              </a:rPr>
              <a:t>π</a:t>
            </a:r>
            <a:r>
              <a:rPr lang="en-US" sz="2000" b="1" dirty="0" err="1">
                <a:latin typeface="Franklin Gothic Demi Cond"/>
                <a:cs typeface="Calibri"/>
              </a:rPr>
              <a:t>ομ</a:t>
            </a:r>
            <a:r>
              <a:rPr lang="en-US" sz="2000" b="1" dirty="0">
                <a:latin typeface="Franklin Gothic Demi Cond"/>
                <a:cs typeface="Calibri"/>
              </a:rPr>
              <a:t>πή</a:t>
            </a:r>
          </a:p>
        </p:txBody>
      </p:sp>
      <p:pic>
        <p:nvPicPr>
          <p:cNvPr id="3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17B2967-DD79-45BB-ABA0-867ACA0B6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786" y="1551367"/>
            <a:ext cx="7686675" cy="4664283"/>
          </a:xfrm>
          <a:prstGeom prst="rect">
            <a:avLst/>
          </a:prstGeom>
        </p:spPr>
      </p:pic>
      <p:sp>
        <p:nvSpPr>
          <p:cNvPr id="4" name="Ορθογώνιο: Ψαλίδισμα μίας γωνίας 3">
            <a:extLst>
              <a:ext uri="{FF2B5EF4-FFF2-40B4-BE49-F238E27FC236}">
                <a16:creationId xmlns:a16="http://schemas.microsoft.com/office/drawing/2014/main" id="{4129346F-11BF-4200-AA9F-3A2FAF5FB67C}"/>
              </a:ext>
            </a:extLst>
          </p:cNvPr>
          <p:cNvSpPr/>
          <p:nvPr/>
        </p:nvSpPr>
        <p:spPr>
          <a:xfrm>
            <a:off x="-2899" y="159437"/>
            <a:ext cx="8673545" cy="682487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Ενίσχυση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εκ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π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ομ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π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ής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να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νοσωμ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α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τιδίων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χρυσού</a:t>
            </a:r>
            <a:r>
              <a:rPr lang="en-US" sz="3200" b="1" dirty="0">
                <a:ea typeface="+mn-lt"/>
                <a:cs typeface="+mn-lt"/>
              </a:rPr>
              <a:t> 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8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5C7A3886-339B-429D-B7CC-52F3EA608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10" y="2352480"/>
            <a:ext cx="6291866" cy="326606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4208597-FDCB-40C4-A495-C954CA58D0E4}"/>
              </a:ext>
            </a:extLst>
          </p:cNvPr>
          <p:cNvSpPr/>
          <p:nvPr/>
        </p:nvSpPr>
        <p:spPr>
          <a:xfrm>
            <a:off x="1195453" y="1915958"/>
            <a:ext cx="4181519" cy="1069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26" name="Isosceles Triangle 3">
            <a:extLst>
              <a:ext uri="{FF2B5EF4-FFF2-40B4-BE49-F238E27FC236}">
                <a16:creationId xmlns:a16="http://schemas.microsoft.com/office/drawing/2014/main" id="{6C9439F9-E0EB-421C-98C3-307D185673FE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C16E1EEF-DBBF-4754-9BCC-5D3280CA59D0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>
                <a:solidFill>
                  <a:schemeClr val="bg1"/>
                </a:solidFill>
              </a:rPr>
              <a:t>01</a:t>
            </a:r>
            <a:endParaRPr lang="ko-KR" altLang="en-US" sz="3600" b="1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D6AAD6-CBB0-4558-9171-9FC3C93E89C9}"/>
              </a:ext>
            </a:extLst>
          </p:cNvPr>
          <p:cNvSpPr/>
          <p:nvPr/>
        </p:nvSpPr>
        <p:spPr>
          <a:xfrm>
            <a:off x="1195453" y="3115840"/>
            <a:ext cx="3830337" cy="1069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cs typeface="Calibri"/>
              </a:rPr>
              <a:t>    </a:t>
            </a:r>
            <a:r>
              <a:rPr lang="en-US" sz="1600" dirty="0">
                <a:latin typeface="Calibri"/>
                <a:cs typeface="Calibri"/>
              </a:rPr>
              <a:t>              </a:t>
            </a:r>
            <a:r>
              <a:rPr lang="en-US" sz="2000" dirty="0" err="1">
                <a:latin typeface="Franklin Gothic Demi Cond"/>
                <a:cs typeface="Calibri"/>
              </a:rPr>
              <a:t>Μη</a:t>
            </a:r>
            <a:r>
              <a:rPr lang="en-US" sz="2000" dirty="0">
                <a:latin typeface="Franklin Gothic Demi Cond"/>
                <a:cs typeface="Calibri"/>
              </a:rPr>
              <a:t> </a:t>
            </a:r>
            <a:r>
              <a:rPr lang="en-US" sz="2000" dirty="0" err="1">
                <a:latin typeface="Franklin Gothic Demi Cond"/>
                <a:cs typeface="Calibri"/>
              </a:rPr>
              <a:t>ομοιο</a:t>
            </a:r>
            <a:r>
              <a:rPr lang="en-US" sz="2000" dirty="0">
                <a:latin typeface="Franklin Gothic Demi Cond"/>
                <a:cs typeface="Calibri"/>
              </a:rPr>
              <a:t>π</a:t>
            </a:r>
            <a:r>
              <a:rPr lang="en-US" sz="2000" dirty="0" err="1">
                <a:latin typeface="Franklin Gothic Demi Cond"/>
                <a:cs typeface="Calibri"/>
              </a:rPr>
              <a:t>ολικά</a:t>
            </a:r>
            <a:r>
              <a:rPr lang="en-US" sz="2000" dirty="0">
                <a:latin typeface="Franklin Gothic Demi Cond"/>
                <a:cs typeface="Calibri"/>
              </a:rPr>
              <a:t> tunable</a:t>
            </a:r>
            <a:br>
              <a:rPr lang="en-US" sz="2000" dirty="0">
                <a:latin typeface="Franklin Gothic Demi Cond"/>
                <a:cs typeface="Calibri"/>
              </a:rPr>
            </a:br>
            <a:r>
              <a:rPr lang="en-US" sz="2000" dirty="0">
                <a:latin typeface="Franklin Gothic Demi Cond"/>
                <a:cs typeface="Calibri"/>
              </a:rPr>
              <a:t>                 επ</a:t>
            </a:r>
            <a:r>
              <a:rPr lang="en-US" sz="2000" dirty="0" err="1">
                <a:latin typeface="Franklin Gothic Demi Cond"/>
                <a:cs typeface="Calibri"/>
              </a:rPr>
              <a:t>ιφάνειες</a:t>
            </a:r>
            <a:endParaRPr lang="en-US" sz="2000" dirty="0" err="1">
              <a:latin typeface="Franklin Gothic Demi Cond"/>
            </a:endParaRPr>
          </a:p>
        </p:txBody>
      </p: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846132F5-B2C4-4829-9CFF-D162AD9A918D}"/>
              </a:ext>
            </a:extLst>
          </p:cNvPr>
          <p:cNvSpPr/>
          <p:nvPr/>
        </p:nvSpPr>
        <p:spPr>
          <a:xfrm rot="5400000">
            <a:off x="980273" y="3079147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A697990B-2D12-4BC1-B415-1629F29A98A7}"/>
              </a:ext>
            </a:extLst>
          </p:cNvPr>
          <p:cNvSpPr txBox="1"/>
          <p:nvPr/>
        </p:nvSpPr>
        <p:spPr>
          <a:xfrm>
            <a:off x="965790" y="3267191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>
                <a:solidFill>
                  <a:schemeClr val="bg1"/>
                </a:solidFill>
                <a:ea typeface="맑은 고딕"/>
              </a:rPr>
              <a:t>02</a:t>
            </a:r>
            <a:endParaRPr lang="ko-KR" altLang="en-US" sz="3600" b="1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377BBD-77C2-4019-A62B-0B3A346E4096}"/>
              </a:ext>
            </a:extLst>
          </p:cNvPr>
          <p:cNvSpPr/>
          <p:nvPr/>
        </p:nvSpPr>
        <p:spPr>
          <a:xfrm>
            <a:off x="1195453" y="4373448"/>
            <a:ext cx="4214650" cy="10810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atin typeface="Franklin Gothic Demi Cond"/>
                <a:cs typeface="Calibri"/>
              </a:rPr>
              <a:t>Mετ</a:t>
            </a:r>
            <a:r>
              <a:rPr lang="en-US" sz="2000" dirty="0">
                <a:latin typeface="Franklin Gothic Demi Cond"/>
                <a:cs typeface="Calibri"/>
              </a:rPr>
              <a:t>α</a:t>
            </a:r>
            <a:r>
              <a:rPr lang="en-US" sz="2000" dirty="0" err="1">
                <a:latin typeface="Franklin Gothic Demi Cond"/>
                <a:cs typeface="Calibri"/>
              </a:rPr>
              <a:t>φορά</a:t>
            </a:r>
            <a:r>
              <a:rPr lang="en-US" sz="2000" dirty="0">
                <a:latin typeface="Franklin Gothic Demi Cond"/>
                <a:cs typeface="Calibri"/>
              </a:rPr>
              <a:t> </a:t>
            </a:r>
            <a:r>
              <a:rPr lang="en-US" sz="2000" dirty="0" err="1">
                <a:latin typeface="Franklin Gothic Demi Cond"/>
                <a:cs typeface="Calibri"/>
              </a:rPr>
              <a:t>του</a:t>
            </a:r>
            <a:r>
              <a:rPr lang="en-US" sz="2000" dirty="0">
                <a:latin typeface="Franklin Gothic Demi Cond"/>
                <a:cs typeface="Calibri"/>
              </a:rPr>
              <a:t> φα</a:t>
            </a:r>
            <a:r>
              <a:rPr lang="en-US" sz="2000" dirty="0" err="1">
                <a:latin typeface="Franklin Gothic Demi Cond"/>
                <a:cs typeface="Calibri"/>
              </a:rPr>
              <a:t>ρμάκου</a:t>
            </a:r>
            <a:endParaRPr lang="en-US" sz="2000" dirty="0">
              <a:latin typeface="Franklin Gothic Demi Cond"/>
              <a:cs typeface="Calibri"/>
            </a:endParaRPr>
          </a:p>
          <a:p>
            <a:pPr algn="ctr"/>
            <a:r>
              <a:rPr lang="en-US" sz="2000" dirty="0">
                <a:latin typeface="Franklin Gothic Demi Cond"/>
                <a:cs typeface="Calibri"/>
              </a:rPr>
              <a:t>Σ       </a:t>
            </a:r>
            <a:r>
              <a:rPr lang="en-US" sz="2000" dirty="0" err="1">
                <a:latin typeface="Franklin Gothic Demi Cond"/>
                <a:cs typeface="Calibri"/>
              </a:rPr>
              <a:t>στο</a:t>
            </a:r>
            <a:r>
              <a:rPr lang="en-US" sz="2000" dirty="0">
                <a:latin typeface="Franklin Gothic Demi Cond"/>
                <a:cs typeface="Calibri"/>
              </a:rPr>
              <a:t> </a:t>
            </a:r>
            <a:r>
              <a:rPr lang="en-US" sz="2000" dirty="0" err="1">
                <a:latin typeface="Franklin Gothic Demi Cond"/>
                <a:cs typeface="Calibri"/>
              </a:rPr>
              <a:t>εσωτερικό</a:t>
            </a:r>
            <a:r>
              <a:rPr lang="en-US" sz="2000" dirty="0">
                <a:latin typeface="Franklin Gothic Demi Cond"/>
                <a:cs typeface="Calibri"/>
              </a:rPr>
              <a:t> </a:t>
            </a:r>
            <a:r>
              <a:rPr lang="en-US" sz="2000" dirty="0" err="1">
                <a:latin typeface="Franklin Gothic Demi Cond"/>
                <a:cs typeface="Calibri"/>
              </a:rPr>
              <a:t>του</a:t>
            </a:r>
            <a:r>
              <a:rPr lang="en-US" sz="2000" dirty="0">
                <a:latin typeface="Franklin Gothic Demi Cond"/>
                <a:cs typeface="Calibri"/>
              </a:rPr>
              <a:t> κα</a:t>
            </a:r>
            <a:r>
              <a:rPr lang="en-US" sz="2000" dirty="0" err="1">
                <a:latin typeface="Franklin Gothic Demi Cond"/>
                <a:cs typeface="Calibri"/>
              </a:rPr>
              <a:t>ρκινικού</a:t>
            </a:r>
            <a:br>
              <a:rPr lang="en-US" sz="2000" dirty="0">
                <a:latin typeface="Franklin Gothic Demi Cond"/>
                <a:cs typeface="Calibri"/>
              </a:rPr>
            </a:br>
            <a:r>
              <a:rPr lang="en-US" sz="2000" dirty="0">
                <a:latin typeface="Franklin Gothic Demi Cond"/>
                <a:cs typeface="Calibri"/>
              </a:rPr>
              <a:t>          </a:t>
            </a:r>
            <a:r>
              <a:rPr lang="en-US" sz="2000" dirty="0" err="1">
                <a:latin typeface="Franklin Gothic Demi Cond"/>
                <a:cs typeface="Calibri"/>
              </a:rPr>
              <a:t>κυττάρου</a:t>
            </a:r>
            <a:r>
              <a:rPr lang="en-US" sz="2000" dirty="0">
                <a:latin typeface="Franklin Gothic Demi Cond"/>
                <a:cs typeface="Calibri"/>
              </a:rPr>
              <a:t> </a:t>
            </a:r>
            <a:r>
              <a:rPr lang="en-US" sz="2000" dirty="0" err="1">
                <a:latin typeface="Franklin Gothic Demi Cond"/>
                <a:cs typeface="Calibri"/>
              </a:rPr>
              <a:t>μέσω</a:t>
            </a:r>
            <a:r>
              <a:rPr lang="en-US" sz="2000" dirty="0">
                <a:latin typeface="Franklin Gothic Demi Cond"/>
                <a:cs typeface="Calibri"/>
              </a:rPr>
              <a:t> </a:t>
            </a:r>
            <a:r>
              <a:rPr lang="en-US" sz="2000" dirty="0" err="1">
                <a:latin typeface="Franklin Gothic Demi Cond"/>
                <a:cs typeface="Calibri"/>
              </a:rPr>
              <a:t>ενδοκυττ</a:t>
            </a:r>
            <a:r>
              <a:rPr lang="en-US" sz="2000" dirty="0">
                <a:latin typeface="Franklin Gothic Demi Cond"/>
                <a:cs typeface="Calibri"/>
              </a:rPr>
              <a:t>α</a:t>
            </a:r>
            <a:r>
              <a:rPr lang="en-US" sz="2000" dirty="0" err="1">
                <a:latin typeface="Franklin Gothic Demi Cond"/>
                <a:cs typeface="Calibri"/>
              </a:rPr>
              <a:t>ρωσης</a:t>
            </a:r>
            <a:endParaRPr lang="en-US" sz="2000" dirty="0">
              <a:latin typeface="Franklin Gothic Demi Cond"/>
              <a:cs typeface="Calibri"/>
            </a:endParaRPr>
          </a:p>
        </p:txBody>
      </p:sp>
      <p:sp>
        <p:nvSpPr>
          <p:cNvPr id="34" name="Isosceles Triangle 3">
            <a:extLst>
              <a:ext uri="{FF2B5EF4-FFF2-40B4-BE49-F238E27FC236}">
                <a16:creationId xmlns:a16="http://schemas.microsoft.com/office/drawing/2014/main" id="{CCEA31A2-D7D8-4D8F-8E62-5AF8F0355183}"/>
              </a:ext>
            </a:extLst>
          </p:cNvPr>
          <p:cNvSpPr/>
          <p:nvPr/>
        </p:nvSpPr>
        <p:spPr>
          <a:xfrm rot="5400000">
            <a:off x="980273" y="433675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DDF23F8E-D0CE-49D1-92F0-BF5CCA047EF4}"/>
              </a:ext>
            </a:extLst>
          </p:cNvPr>
          <p:cNvSpPr txBox="1"/>
          <p:nvPr/>
        </p:nvSpPr>
        <p:spPr>
          <a:xfrm>
            <a:off x="2266206" y="1894043"/>
            <a:ext cx="34560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Ικ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νότητ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 απ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οτελεσμ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τικής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δέσμευσης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ικ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νής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π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οσότητ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ας φα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ρμάκου</a:t>
            </a:r>
            <a:endParaRPr lang="en-US" altLang="ko-KR" sz="2000" dirty="0">
              <a:solidFill>
                <a:schemeClr val="bg1"/>
              </a:solidFill>
              <a:latin typeface="Franklin Gothic Demi Cond"/>
              <a:ea typeface="맑은 고딕"/>
              <a:cs typeface="Calibri"/>
            </a:endParaRP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7AD286E0-CCA3-4A4C-AF0E-84F9D0EB516B}"/>
              </a:ext>
            </a:extLst>
          </p:cNvPr>
          <p:cNvSpPr txBox="1"/>
          <p:nvPr/>
        </p:nvSpPr>
        <p:spPr>
          <a:xfrm>
            <a:off x="965790" y="4582527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>
                <a:solidFill>
                  <a:schemeClr val="bg1"/>
                </a:solidFill>
              </a:rPr>
              <a:t>03</a:t>
            </a:r>
            <a:endParaRPr lang="ko-KR" altLang="en-US" sz="3600" b="1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B23055-ABBB-4FFC-8E7A-D60DC9C41487}"/>
              </a:ext>
            </a:extLst>
          </p:cNvPr>
          <p:cNvSpPr/>
          <p:nvPr/>
        </p:nvSpPr>
        <p:spPr>
          <a:xfrm>
            <a:off x="1160817" y="5587413"/>
            <a:ext cx="3830337" cy="10695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44" name="Isosceles Triangle 3">
            <a:extLst>
              <a:ext uri="{FF2B5EF4-FFF2-40B4-BE49-F238E27FC236}">
                <a16:creationId xmlns:a16="http://schemas.microsoft.com/office/drawing/2014/main" id="{B802D618-631C-4FCB-B901-8C0E64DBEC50}"/>
              </a:ext>
            </a:extLst>
          </p:cNvPr>
          <p:cNvSpPr/>
          <p:nvPr/>
        </p:nvSpPr>
        <p:spPr>
          <a:xfrm rot="5400000">
            <a:off x="945637" y="55507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C47F134C-8318-4E05-8355-C6CB25888E47}"/>
              </a:ext>
            </a:extLst>
          </p:cNvPr>
          <p:cNvSpPr txBox="1"/>
          <p:nvPr/>
        </p:nvSpPr>
        <p:spPr>
          <a:xfrm>
            <a:off x="931154" y="5750310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>
                <a:solidFill>
                  <a:schemeClr val="bg1"/>
                </a:solidFill>
                <a:ea typeface="맑은 고딕"/>
              </a:rPr>
              <a:t>04</a:t>
            </a:r>
            <a:endParaRPr lang="ko-KR" altLang="en-US" sz="3600" b="1">
              <a:solidFill>
                <a:schemeClr val="bg1"/>
              </a:solidFill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592A1333-ACE7-4C08-BC0F-7E0691A0670D}"/>
              </a:ext>
            </a:extLst>
          </p:cNvPr>
          <p:cNvSpPr txBox="1"/>
          <p:nvPr/>
        </p:nvSpPr>
        <p:spPr>
          <a:xfrm>
            <a:off x="2132179" y="5618506"/>
            <a:ext cx="274703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Εύκολη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απ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ελευθέρωση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φα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ρμάκου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στο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κυττ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ρό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πλα</a:t>
            </a:r>
            <a:r>
              <a:rPr lang="en-US" altLang="ko-KR" sz="2000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σμ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α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984CE6A-D7AA-43F0-B139-D6D262F948DD}"/>
              </a:ext>
            </a:extLst>
          </p:cNvPr>
          <p:cNvSpPr/>
          <p:nvPr/>
        </p:nvSpPr>
        <p:spPr>
          <a:xfrm>
            <a:off x="6982402" y="2133311"/>
            <a:ext cx="554181" cy="5888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cs typeface="Calibri"/>
              </a:rPr>
              <a:t>01</a:t>
            </a:r>
            <a:endParaRPr lang="en-US" sz="2000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C42FA9C-43AA-4A02-A755-BE8717976D86}"/>
              </a:ext>
            </a:extLst>
          </p:cNvPr>
          <p:cNvSpPr/>
          <p:nvPr/>
        </p:nvSpPr>
        <p:spPr>
          <a:xfrm>
            <a:off x="9430038" y="2133311"/>
            <a:ext cx="554181" cy="5888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cs typeface="Calibri"/>
              </a:rPr>
              <a:t>02</a:t>
            </a:r>
            <a:endParaRPr lang="en-US" sz="2000" b="1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A4E686-D5CA-4EDD-85C2-8829282FC3ED}"/>
              </a:ext>
            </a:extLst>
          </p:cNvPr>
          <p:cNvSpPr/>
          <p:nvPr/>
        </p:nvSpPr>
        <p:spPr>
          <a:xfrm>
            <a:off x="10792401" y="5700856"/>
            <a:ext cx="554181" cy="5888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cs typeface="Calibri"/>
              </a:rPr>
              <a:t>03</a:t>
            </a:r>
            <a:endParaRPr lang="en-US" sz="2000" b="1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E4A4EBB-1E1C-45D3-B900-72483CC1319A}"/>
              </a:ext>
            </a:extLst>
          </p:cNvPr>
          <p:cNvSpPr/>
          <p:nvPr/>
        </p:nvSpPr>
        <p:spPr>
          <a:xfrm>
            <a:off x="7755947" y="5700856"/>
            <a:ext cx="554181" cy="588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cs typeface="Calibri"/>
              </a:rPr>
              <a:t>04</a:t>
            </a:r>
            <a:endParaRPr lang="en-US" sz="2000" b="1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FDA2CA6-88AE-4725-A955-9A7B595BF8EB}"/>
              </a:ext>
            </a:extLst>
          </p:cNvPr>
          <p:cNvSpPr/>
          <p:nvPr/>
        </p:nvSpPr>
        <p:spPr>
          <a:xfrm rot="16200000">
            <a:off x="-1547345" y="3944640"/>
            <a:ext cx="3971633" cy="6811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cs typeface="Calibri"/>
              </a:rPr>
              <a:t>CB[6]NPs</a:t>
            </a:r>
          </a:p>
        </p:txBody>
      </p:sp>
      <p:sp>
        <p:nvSpPr>
          <p:cNvPr id="3" name="Ορθογώνιο: Ψαλίδισμα μίας γωνίας 2">
            <a:extLst>
              <a:ext uri="{FF2B5EF4-FFF2-40B4-BE49-F238E27FC236}">
                <a16:creationId xmlns:a16="http://schemas.microsoft.com/office/drawing/2014/main" id="{4F803663-429F-464B-9B53-05F35D4E544E}"/>
              </a:ext>
            </a:extLst>
          </p:cNvPr>
          <p:cNvSpPr/>
          <p:nvPr/>
        </p:nvSpPr>
        <p:spPr>
          <a:xfrm>
            <a:off x="-2899" y="371471"/>
            <a:ext cx="10793892" cy="682487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a typeface="+mn-lt"/>
                <a:cs typeface="+mn-lt"/>
              </a:rPr>
              <a:t>Ενδοκυττ</a:t>
            </a:r>
            <a:r>
              <a:rPr lang="en-US" sz="2800" b="1" dirty="0">
                <a:ea typeface="+mn-lt"/>
                <a:cs typeface="+mn-lt"/>
              </a:rPr>
              <a:t>α</a:t>
            </a:r>
            <a:r>
              <a:rPr lang="en-US" sz="2800" b="1" dirty="0" err="1">
                <a:ea typeface="+mn-lt"/>
                <a:cs typeface="+mn-lt"/>
              </a:rPr>
              <a:t>ρικό</a:t>
            </a:r>
            <a:r>
              <a:rPr lang="en-US" sz="2800" b="1" dirty="0">
                <a:ea typeface="+mn-lt"/>
                <a:cs typeface="+mn-lt"/>
              </a:rPr>
              <a:t> drug-delivery </a:t>
            </a:r>
            <a:r>
              <a:rPr lang="en-US" sz="2800" b="1" dirty="0" err="1">
                <a:ea typeface="+mn-lt"/>
                <a:cs typeface="+mn-lt"/>
              </a:rPr>
              <a:t>υδρόφο</a:t>
            </a:r>
            <a:r>
              <a:rPr lang="en-US" sz="2800" b="1" dirty="0">
                <a:ea typeface="+mn-lt"/>
                <a:cs typeface="+mn-lt"/>
              </a:rPr>
              <a:t>β</a:t>
            </a:r>
            <a:r>
              <a:rPr lang="en-US" sz="2800" b="1" dirty="0" err="1">
                <a:ea typeface="+mn-lt"/>
                <a:cs typeface="+mn-lt"/>
              </a:rPr>
              <a:t>ων</a:t>
            </a:r>
            <a:r>
              <a:rPr lang="en-US" sz="2800" b="1" dirty="0">
                <a:ea typeface="+mn-lt"/>
                <a:cs typeface="+mn-lt"/>
              </a:rPr>
              <a:t> φα</a:t>
            </a:r>
            <a:r>
              <a:rPr lang="en-US" sz="2800" b="1" dirty="0" err="1">
                <a:ea typeface="+mn-lt"/>
                <a:cs typeface="+mn-lt"/>
              </a:rPr>
              <a:t>ρμάκων</a:t>
            </a:r>
            <a:endParaRPr lang="en-US" sz="2800" dirty="0" err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11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D08791D1-C827-4391-9FC1-D879DF28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66" y="1652399"/>
            <a:ext cx="7182372" cy="3589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C2AB5-1B82-404B-BDF6-1C264BE277B2}"/>
              </a:ext>
            </a:extLst>
          </p:cNvPr>
          <p:cNvSpPr txBox="1"/>
          <p:nvPr/>
        </p:nvSpPr>
        <p:spPr>
          <a:xfrm>
            <a:off x="719985" y="2755465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8FFEE45-5A47-4E6A-B365-96099A9961EA}"/>
              </a:ext>
            </a:extLst>
          </p:cNvPr>
          <p:cNvSpPr/>
          <p:nvPr/>
        </p:nvSpPr>
        <p:spPr>
          <a:xfrm>
            <a:off x="625779" y="1528696"/>
            <a:ext cx="3121068" cy="688932"/>
          </a:xfrm>
          <a:prstGeom prst="round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    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Σύνθεση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 CB[7]-N3-GO</a:t>
            </a:r>
            <a:endParaRPr lang="en-US" sz="2000">
              <a:latin typeface="Franklin Gothic Demi Cond"/>
            </a:endParaRP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9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3FCE6A2-133C-4621-9F87-509211CC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8" y="1373492"/>
            <a:ext cx="561975" cy="561975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8E9AE6-5F3B-42AF-8168-DB32A117C4E3}"/>
              </a:ext>
            </a:extLst>
          </p:cNvPr>
          <p:cNvSpPr/>
          <p:nvPr/>
        </p:nvSpPr>
        <p:spPr>
          <a:xfrm>
            <a:off x="698848" y="2718668"/>
            <a:ext cx="3121068" cy="688932"/>
          </a:xfrm>
          <a:prstGeom prst="round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a typeface="+mn-lt"/>
                <a:cs typeface="+mn-lt"/>
              </a:rPr>
              <a:t>    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Σύνθεση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 DNA-MB</a:t>
            </a:r>
            <a:endParaRPr lang="en-US" sz="2000">
              <a:latin typeface="Franklin Gothic Demi Cond"/>
              <a:cs typeface="Calibri" panose="020F0502020204030204"/>
            </a:endParaRPr>
          </a:p>
        </p:txBody>
      </p:sp>
      <p:pic>
        <p:nvPicPr>
          <p:cNvPr id="13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A3E9780-FA57-4345-B7A8-73333E2A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60" y="2553026"/>
            <a:ext cx="561975" cy="561975"/>
          </a:xfrm>
          <a:prstGeom prst="rect">
            <a:avLst/>
          </a:prstGeom>
        </p:spPr>
      </p:pic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0BFAF49-D74A-45BC-A0CD-B46C0A4CBC68}"/>
              </a:ext>
            </a:extLst>
          </p:cNvPr>
          <p:cNvSpPr/>
          <p:nvPr/>
        </p:nvSpPr>
        <p:spPr>
          <a:xfrm>
            <a:off x="646656" y="3877325"/>
            <a:ext cx="3121068" cy="688932"/>
          </a:xfrm>
          <a:prstGeom prst="round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a typeface="+mn-lt"/>
                <a:cs typeface="+mn-lt"/>
              </a:rPr>
              <a:t>    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DNA-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εξωνουκλεάση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 ΙΙΙ</a:t>
            </a:r>
          </a:p>
        </p:txBody>
      </p:sp>
      <p:pic>
        <p:nvPicPr>
          <p:cNvPr id="16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C0BE099-313F-4B27-80FD-623F39A7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68" y="3711683"/>
            <a:ext cx="561975" cy="561975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A6507991-D9A6-4F20-8F2C-0AD0038702F4}"/>
              </a:ext>
            </a:extLst>
          </p:cNvPr>
          <p:cNvSpPr/>
          <p:nvPr/>
        </p:nvSpPr>
        <p:spPr>
          <a:xfrm>
            <a:off x="688410" y="5015106"/>
            <a:ext cx="3121068" cy="688932"/>
          </a:xfrm>
          <a:prstGeom prst="round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        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 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Ανίχνευση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 ΜΒ</a:t>
            </a: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18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792A84A-EBB5-46FA-ACFC-C0B811DF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122" y="4849464"/>
            <a:ext cx="561975" cy="561975"/>
          </a:xfrm>
          <a:prstGeom prst="rect">
            <a:avLst/>
          </a:prstGeom>
        </p:spPr>
      </p:pic>
      <p:sp>
        <p:nvSpPr>
          <p:cNvPr id="4" name="Ορθογώνιο: Ψαλίδισμα μίας γωνίας 3">
            <a:extLst>
              <a:ext uri="{FF2B5EF4-FFF2-40B4-BE49-F238E27FC236}">
                <a16:creationId xmlns:a16="http://schemas.microsoft.com/office/drawing/2014/main" id="{E8F11268-16B1-4820-8D12-2F6E504C2347}"/>
              </a:ext>
            </a:extLst>
          </p:cNvPr>
          <p:cNvSpPr/>
          <p:nvPr/>
        </p:nvSpPr>
        <p:spPr>
          <a:xfrm>
            <a:off x="-2899" y="152811"/>
            <a:ext cx="9422292" cy="682487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Franklin Gothic Demi Cond"/>
                <a:ea typeface="+mn-lt"/>
                <a:cs typeface="+mn-lt"/>
              </a:rPr>
              <a:t>CBs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στην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α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νίχνευση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DNA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του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ιού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της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 ηπα</a:t>
            </a:r>
            <a:r>
              <a:rPr lang="en-US" sz="3200" b="1" dirty="0" err="1">
                <a:latin typeface="Franklin Gothic Demi Cond"/>
                <a:ea typeface="+mn-lt"/>
                <a:cs typeface="+mn-lt"/>
              </a:rPr>
              <a:t>τίτιδ</a:t>
            </a:r>
            <a:r>
              <a:rPr lang="en-US" sz="3200" b="1" dirty="0">
                <a:latin typeface="Franklin Gothic Demi Cond"/>
                <a:ea typeface="+mn-lt"/>
                <a:cs typeface="+mn-lt"/>
              </a:rPr>
              <a:t>ας C</a:t>
            </a:r>
            <a:endParaRPr lang="el-GR" sz="3200">
              <a:latin typeface="Franklin Gothic Demi Cond"/>
            </a:endParaRPr>
          </a:p>
        </p:txBody>
      </p:sp>
    </p:spTree>
    <p:extLst>
      <p:ext uri="{BB962C8B-B14F-4D97-AF65-F5344CB8AC3E}">
        <p14:creationId xmlns:p14="http://schemas.microsoft.com/office/powerpoint/2010/main" val="179876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655C0F9-47E3-4EB6-AA38-EBE90237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" y="2393"/>
            <a:ext cx="12154727" cy="5614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930526-51AF-4CF2-B82B-B53394EA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5" y="5144190"/>
            <a:ext cx="12128224" cy="1716502"/>
          </a:xfrm>
          <a:custGeom>
            <a:avLst/>
            <a:gdLst>
              <a:gd name="connsiteX0" fmla="*/ 0 w 12128224"/>
              <a:gd name="connsiteY0" fmla="*/ 0 h 1716502"/>
              <a:gd name="connsiteX1" fmla="*/ 552508 w 12128224"/>
              <a:gd name="connsiteY1" fmla="*/ 0 h 1716502"/>
              <a:gd name="connsiteX2" fmla="*/ 862451 w 12128224"/>
              <a:gd name="connsiteY2" fmla="*/ 0 h 1716502"/>
              <a:gd name="connsiteX3" fmla="*/ 1293677 w 12128224"/>
              <a:gd name="connsiteY3" fmla="*/ 0 h 1716502"/>
              <a:gd name="connsiteX4" fmla="*/ 1967467 w 12128224"/>
              <a:gd name="connsiteY4" fmla="*/ 0 h 1716502"/>
              <a:gd name="connsiteX5" fmla="*/ 2641258 w 12128224"/>
              <a:gd name="connsiteY5" fmla="*/ 0 h 1716502"/>
              <a:gd name="connsiteX6" fmla="*/ 3436330 w 12128224"/>
              <a:gd name="connsiteY6" fmla="*/ 0 h 1716502"/>
              <a:gd name="connsiteX7" fmla="*/ 3867556 w 12128224"/>
              <a:gd name="connsiteY7" fmla="*/ 0 h 1716502"/>
              <a:gd name="connsiteX8" fmla="*/ 4298782 w 12128224"/>
              <a:gd name="connsiteY8" fmla="*/ 0 h 1716502"/>
              <a:gd name="connsiteX9" fmla="*/ 4730007 w 12128224"/>
              <a:gd name="connsiteY9" fmla="*/ 0 h 1716502"/>
              <a:gd name="connsiteX10" fmla="*/ 5403798 w 12128224"/>
              <a:gd name="connsiteY10" fmla="*/ 0 h 1716502"/>
              <a:gd name="connsiteX11" fmla="*/ 6077588 w 12128224"/>
              <a:gd name="connsiteY11" fmla="*/ 0 h 1716502"/>
              <a:gd name="connsiteX12" fmla="*/ 6387531 w 12128224"/>
              <a:gd name="connsiteY12" fmla="*/ 0 h 1716502"/>
              <a:gd name="connsiteX13" fmla="*/ 7061322 w 12128224"/>
              <a:gd name="connsiteY13" fmla="*/ 0 h 1716502"/>
              <a:gd name="connsiteX14" fmla="*/ 7977676 w 12128224"/>
              <a:gd name="connsiteY14" fmla="*/ 0 h 1716502"/>
              <a:gd name="connsiteX15" fmla="*/ 8530184 w 12128224"/>
              <a:gd name="connsiteY15" fmla="*/ 0 h 1716502"/>
              <a:gd name="connsiteX16" fmla="*/ 9203974 w 12128224"/>
              <a:gd name="connsiteY16" fmla="*/ 0 h 1716502"/>
              <a:gd name="connsiteX17" fmla="*/ 9999047 w 12128224"/>
              <a:gd name="connsiteY17" fmla="*/ 0 h 1716502"/>
              <a:gd name="connsiteX18" fmla="*/ 10915402 w 12128224"/>
              <a:gd name="connsiteY18" fmla="*/ 0 h 1716502"/>
              <a:gd name="connsiteX19" fmla="*/ 11225345 w 12128224"/>
              <a:gd name="connsiteY19" fmla="*/ 0 h 1716502"/>
              <a:gd name="connsiteX20" fmla="*/ 12128224 w 12128224"/>
              <a:gd name="connsiteY20" fmla="*/ 0 h 1716502"/>
              <a:gd name="connsiteX21" fmla="*/ 12128224 w 12128224"/>
              <a:gd name="connsiteY21" fmla="*/ 572167 h 1716502"/>
              <a:gd name="connsiteX22" fmla="*/ 12128224 w 12128224"/>
              <a:gd name="connsiteY22" fmla="*/ 1110005 h 1716502"/>
              <a:gd name="connsiteX23" fmla="*/ 12128224 w 12128224"/>
              <a:gd name="connsiteY23" fmla="*/ 1716502 h 1716502"/>
              <a:gd name="connsiteX24" fmla="*/ 11696998 w 12128224"/>
              <a:gd name="connsiteY24" fmla="*/ 1716502 h 1716502"/>
              <a:gd name="connsiteX25" fmla="*/ 10901926 w 12128224"/>
              <a:gd name="connsiteY25" fmla="*/ 1716502 h 1716502"/>
              <a:gd name="connsiteX26" fmla="*/ 10228136 w 12128224"/>
              <a:gd name="connsiteY26" fmla="*/ 1716502 h 1716502"/>
              <a:gd name="connsiteX27" fmla="*/ 9311781 w 12128224"/>
              <a:gd name="connsiteY27" fmla="*/ 1716502 h 1716502"/>
              <a:gd name="connsiteX28" fmla="*/ 8637991 w 12128224"/>
              <a:gd name="connsiteY28" fmla="*/ 1716502 h 1716502"/>
              <a:gd name="connsiteX29" fmla="*/ 7721636 w 12128224"/>
              <a:gd name="connsiteY29" fmla="*/ 1716502 h 1716502"/>
              <a:gd name="connsiteX30" fmla="*/ 6805281 w 12128224"/>
              <a:gd name="connsiteY30" fmla="*/ 1716502 h 1716502"/>
              <a:gd name="connsiteX31" fmla="*/ 6252773 w 12128224"/>
              <a:gd name="connsiteY31" fmla="*/ 1716502 h 1716502"/>
              <a:gd name="connsiteX32" fmla="*/ 5578983 w 12128224"/>
              <a:gd name="connsiteY32" fmla="*/ 1716502 h 1716502"/>
              <a:gd name="connsiteX33" fmla="*/ 4905193 w 12128224"/>
              <a:gd name="connsiteY33" fmla="*/ 1716502 h 1716502"/>
              <a:gd name="connsiteX34" fmla="*/ 4352685 w 12128224"/>
              <a:gd name="connsiteY34" fmla="*/ 1716502 h 1716502"/>
              <a:gd name="connsiteX35" fmla="*/ 3678895 w 12128224"/>
              <a:gd name="connsiteY35" fmla="*/ 1716502 h 1716502"/>
              <a:gd name="connsiteX36" fmla="*/ 3247669 w 12128224"/>
              <a:gd name="connsiteY36" fmla="*/ 1716502 h 1716502"/>
              <a:gd name="connsiteX37" fmla="*/ 2573879 w 12128224"/>
              <a:gd name="connsiteY37" fmla="*/ 1716502 h 1716502"/>
              <a:gd name="connsiteX38" fmla="*/ 1657524 w 12128224"/>
              <a:gd name="connsiteY38" fmla="*/ 1716502 h 1716502"/>
              <a:gd name="connsiteX39" fmla="*/ 1105016 w 12128224"/>
              <a:gd name="connsiteY39" fmla="*/ 1716502 h 1716502"/>
              <a:gd name="connsiteX40" fmla="*/ 0 w 12128224"/>
              <a:gd name="connsiteY40" fmla="*/ 1716502 h 1716502"/>
              <a:gd name="connsiteX41" fmla="*/ 0 w 12128224"/>
              <a:gd name="connsiteY41" fmla="*/ 1127170 h 1716502"/>
              <a:gd name="connsiteX42" fmla="*/ 0 w 12128224"/>
              <a:gd name="connsiteY42" fmla="*/ 537837 h 1716502"/>
              <a:gd name="connsiteX43" fmla="*/ 0 w 12128224"/>
              <a:gd name="connsiteY43" fmla="*/ 0 h 17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28224" h="1716502" fill="none" extrusionOk="0">
                <a:moveTo>
                  <a:pt x="0" y="0"/>
                </a:moveTo>
                <a:cubicBezTo>
                  <a:pt x="160045" y="11105"/>
                  <a:pt x="388701" y="-1014"/>
                  <a:pt x="552508" y="0"/>
                </a:cubicBezTo>
                <a:cubicBezTo>
                  <a:pt x="716315" y="1014"/>
                  <a:pt x="714767" y="-9251"/>
                  <a:pt x="862451" y="0"/>
                </a:cubicBezTo>
                <a:cubicBezTo>
                  <a:pt x="1010135" y="9251"/>
                  <a:pt x="1131732" y="-8237"/>
                  <a:pt x="1293677" y="0"/>
                </a:cubicBezTo>
                <a:cubicBezTo>
                  <a:pt x="1455622" y="8237"/>
                  <a:pt x="1656879" y="29120"/>
                  <a:pt x="1967467" y="0"/>
                </a:cubicBezTo>
                <a:cubicBezTo>
                  <a:pt x="2278055" y="-29120"/>
                  <a:pt x="2400058" y="-7816"/>
                  <a:pt x="2641258" y="0"/>
                </a:cubicBezTo>
                <a:cubicBezTo>
                  <a:pt x="2882458" y="7816"/>
                  <a:pt x="3039443" y="33578"/>
                  <a:pt x="3436330" y="0"/>
                </a:cubicBezTo>
                <a:cubicBezTo>
                  <a:pt x="3833217" y="-33578"/>
                  <a:pt x="3693055" y="-4600"/>
                  <a:pt x="3867556" y="0"/>
                </a:cubicBezTo>
                <a:cubicBezTo>
                  <a:pt x="4042057" y="4600"/>
                  <a:pt x="4083810" y="-16200"/>
                  <a:pt x="4298782" y="0"/>
                </a:cubicBezTo>
                <a:cubicBezTo>
                  <a:pt x="4513754" y="16200"/>
                  <a:pt x="4520482" y="15374"/>
                  <a:pt x="4730007" y="0"/>
                </a:cubicBezTo>
                <a:cubicBezTo>
                  <a:pt x="4939532" y="-15374"/>
                  <a:pt x="5222675" y="23798"/>
                  <a:pt x="5403798" y="0"/>
                </a:cubicBezTo>
                <a:cubicBezTo>
                  <a:pt x="5584921" y="-23798"/>
                  <a:pt x="5808358" y="-17695"/>
                  <a:pt x="6077588" y="0"/>
                </a:cubicBezTo>
                <a:cubicBezTo>
                  <a:pt x="6346818" y="17695"/>
                  <a:pt x="6299380" y="-12961"/>
                  <a:pt x="6387531" y="0"/>
                </a:cubicBezTo>
                <a:cubicBezTo>
                  <a:pt x="6475682" y="12961"/>
                  <a:pt x="6766030" y="-25805"/>
                  <a:pt x="7061322" y="0"/>
                </a:cubicBezTo>
                <a:cubicBezTo>
                  <a:pt x="7356614" y="25805"/>
                  <a:pt x="7719955" y="-31978"/>
                  <a:pt x="7977676" y="0"/>
                </a:cubicBezTo>
                <a:cubicBezTo>
                  <a:pt x="8235397" y="31978"/>
                  <a:pt x="8268612" y="16201"/>
                  <a:pt x="8530184" y="0"/>
                </a:cubicBezTo>
                <a:cubicBezTo>
                  <a:pt x="8791756" y="-16201"/>
                  <a:pt x="8915227" y="26767"/>
                  <a:pt x="9203974" y="0"/>
                </a:cubicBezTo>
                <a:cubicBezTo>
                  <a:pt x="9492721" y="-26767"/>
                  <a:pt x="9674950" y="-26517"/>
                  <a:pt x="9999047" y="0"/>
                </a:cubicBezTo>
                <a:cubicBezTo>
                  <a:pt x="10323144" y="26517"/>
                  <a:pt x="10563038" y="-40658"/>
                  <a:pt x="10915402" y="0"/>
                </a:cubicBezTo>
                <a:cubicBezTo>
                  <a:pt x="11267767" y="40658"/>
                  <a:pt x="11107051" y="-11875"/>
                  <a:pt x="11225345" y="0"/>
                </a:cubicBezTo>
                <a:cubicBezTo>
                  <a:pt x="11343639" y="11875"/>
                  <a:pt x="11878284" y="21681"/>
                  <a:pt x="12128224" y="0"/>
                </a:cubicBezTo>
                <a:cubicBezTo>
                  <a:pt x="12150008" y="166384"/>
                  <a:pt x="12154967" y="352791"/>
                  <a:pt x="12128224" y="572167"/>
                </a:cubicBezTo>
                <a:cubicBezTo>
                  <a:pt x="12101481" y="791543"/>
                  <a:pt x="12107726" y="1000903"/>
                  <a:pt x="12128224" y="1110005"/>
                </a:cubicBezTo>
                <a:cubicBezTo>
                  <a:pt x="12148722" y="1219107"/>
                  <a:pt x="12103131" y="1549234"/>
                  <a:pt x="12128224" y="1716502"/>
                </a:cubicBezTo>
                <a:cubicBezTo>
                  <a:pt x="12017528" y="1704834"/>
                  <a:pt x="11812357" y="1733332"/>
                  <a:pt x="11696998" y="1716502"/>
                </a:cubicBezTo>
                <a:cubicBezTo>
                  <a:pt x="11581639" y="1699672"/>
                  <a:pt x="11183428" y="1743410"/>
                  <a:pt x="10901926" y="1716502"/>
                </a:cubicBezTo>
                <a:cubicBezTo>
                  <a:pt x="10620424" y="1689594"/>
                  <a:pt x="10555721" y="1687518"/>
                  <a:pt x="10228136" y="1716502"/>
                </a:cubicBezTo>
                <a:cubicBezTo>
                  <a:pt x="9900551" y="1745487"/>
                  <a:pt x="9511912" y="1743911"/>
                  <a:pt x="9311781" y="1716502"/>
                </a:cubicBezTo>
                <a:cubicBezTo>
                  <a:pt x="9111650" y="1689093"/>
                  <a:pt x="8878330" y="1725250"/>
                  <a:pt x="8637991" y="1716502"/>
                </a:cubicBezTo>
                <a:cubicBezTo>
                  <a:pt x="8397652" y="1707755"/>
                  <a:pt x="7946883" y="1731832"/>
                  <a:pt x="7721636" y="1716502"/>
                </a:cubicBezTo>
                <a:cubicBezTo>
                  <a:pt x="7496389" y="1701172"/>
                  <a:pt x="7080377" y="1710304"/>
                  <a:pt x="6805281" y="1716502"/>
                </a:cubicBezTo>
                <a:cubicBezTo>
                  <a:pt x="6530185" y="1722700"/>
                  <a:pt x="6474045" y="1701238"/>
                  <a:pt x="6252773" y="1716502"/>
                </a:cubicBezTo>
                <a:cubicBezTo>
                  <a:pt x="6031501" y="1731766"/>
                  <a:pt x="5719930" y="1710613"/>
                  <a:pt x="5578983" y="1716502"/>
                </a:cubicBezTo>
                <a:cubicBezTo>
                  <a:pt x="5438036" y="1722392"/>
                  <a:pt x="5135183" y="1742964"/>
                  <a:pt x="4905193" y="1716502"/>
                </a:cubicBezTo>
                <a:cubicBezTo>
                  <a:pt x="4675203" y="1690041"/>
                  <a:pt x="4568550" y="1716624"/>
                  <a:pt x="4352685" y="1716502"/>
                </a:cubicBezTo>
                <a:cubicBezTo>
                  <a:pt x="4136820" y="1716380"/>
                  <a:pt x="3848393" y="1713061"/>
                  <a:pt x="3678895" y="1716502"/>
                </a:cubicBezTo>
                <a:cubicBezTo>
                  <a:pt x="3509397" y="1719944"/>
                  <a:pt x="3397227" y="1701510"/>
                  <a:pt x="3247669" y="1716502"/>
                </a:cubicBezTo>
                <a:cubicBezTo>
                  <a:pt x="3098111" y="1731494"/>
                  <a:pt x="2868114" y="1736641"/>
                  <a:pt x="2573879" y="1716502"/>
                </a:cubicBezTo>
                <a:cubicBezTo>
                  <a:pt x="2279644" y="1696364"/>
                  <a:pt x="2036098" y="1735806"/>
                  <a:pt x="1657524" y="1716502"/>
                </a:cubicBezTo>
                <a:cubicBezTo>
                  <a:pt x="1278951" y="1697198"/>
                  <a:pt x="1235653" y="1723178"/>
                  <a:pt x="1105016" y="1716502"/>
                </a:cubicBezTo>
                <a:cubicBezTo>
                  <a:pt x="974379" y="1709826"/>
                  <a:pt x="438725" y="1740892"/>
                  <a:pt x="0" y="1716502"/>
                </a:cubicBezTo>
                <a:cubicBezTo>
                  <a:pt x="7654" y="1597761"/>
                  <a:pt x="19125" y="1276105"/>
                  <a:pt x="0" y="1127170"/>
                </a:cubicBezTo>
                <a:cubicBezTo>
                  <a:pt x="-19125" y="978235"/>
                  <a:pt x="-6579" y="806574"/>
                  <a:pt x="0" y="537837"/>
                </a:cubicBezTo>
                <a:cubicBezTo>
                  <a:pt x="6579" y="269100"/>
                  <a:pt x="6680" y="120724"/>
                  <a:pt x="0" y="0"/>
                </a:cubicBezTo>
                <a:close/>
              </a:path>
              <a:path w="12128224" h="1716502" stroke="0" extrusionOk="0">
                <a:moveTo>
                  <a:pt x="0" y="0"/>
                </a:moveTo>
                <a:cubicBezTo>
                  <a:pt x="179766" y="-19429"/>
                  <a:pt x="289714" y="-13713"/>
                  <a:pt x="552508" y="0"/>
                </a:cubicBezTo>
                <a:cubicBezTo>
                  <a:pt x="815302" y="13713"/>
                  <a:pt x="869904" y="-14671"/>
                  <a:pt x="983734" y="0"/>
                </a:cubicBezTo>
                <a:cubicBezTo>
                  <a:pt x="1097564" y="14671"/>
                  <a:pt x="1257718" y="4716"/>
                  <a:pt x="1414959" y="0"/>
                </a:cubicBezTo>
                <a:cubicBezTo>
                  <a:pt x="1572201" y="-4716"/>
                  <a:pt x="1641125" y="3806"/>
                  <a:pt x="1724903" y="0"/>
                </a:cubicBezTo>
                <a:cubicBezTo>
                  <a:pt x="1808681" y="-3806"/>
                  <a:pt x="1957978" y="-14760"/>
                  <a:pt x="2034846" y="0"/>
                </a:cubicBezTo>
                <a:cubicBezTo>
                  <a:pt x="2111714" y="14760"/>
                  <a:pt x="2192091" y="-12334"/>
                  <a:pt x="2344790" y="0"/>
                </a:cubicBezTo>
                <a:cubicBezTo>
                  <a:pt x="2497489" y="12334"/>
                  <a:pt x="2791866" y="-7514"/>
                  <a:pt x="3139862" y="0"/>
                </a:cubicBezTo>
                <a:cubicBezTo>
                  <a:pt x="3487858" y="7514"/>
                  <a:pt x="3370872" y="-3282"/>
                  <a:pt x="3449806" y="0"/>
                </a:cubicBezTo>
                <a:cubicBezTo>
                  <a:pt x="3528740" y="3282"/>
                  <a:pt x="3764912" y="-14336"/>
                  <a:pt x="3881032" y="0"/>
                </a:cubicBezTo>
                <a:cubicBezTo>
                  <a:pt x="3997152" y="14336"/>
                  <a:pt x="4122829" y="13251"/>
                  <a:pt x="4312257" y="0"/>
                </a:cubicBezTo>
                <a:cubicBezTo>
                  <a:pt x="4501686" y="-13251"/>
                  <a:pt x="4878219" y="13852"/>
                  <a:pt x="5228612" y="0"/>
                </a:cubicBezTo>
                <a:cubicBezTo>
                  <a:pt x="5579005" y="-13852"/>
                  <a:pt x="5411884" y="1073"/>
                  <a:pt x="5538556" y="0"/>
                </a:cubicBezTo>
                <a:cubicBezTo>
                  <a:pt x="5665228" y="-1073"/>
                  <a:pt x="5708537" y="-14620"/>
                  <a:pt x="5848499" y="0"/>
                </a:cubicBezTo>
                <a:cubicBezTo>
                  <a:pt x="5988461" y="14620"/>
                  <a:pt x="6326641" y="37205"/>
                  <a:pt x="6764854" y="0"/>
                </a:cubicBezTo>
                <a:cubicBezTo>
                  <a:pt x="7203068" y="-37205"/>
                  <a:pt x="7064834" y="2"/>
                  <a:pt x="7196080" y="0"/>
                </a:cubicBezTo>
                <a:cubicBezTo>
                  <a:pt x="7327326" y="-2"/>
                  <a:pt x="7607450" y="10422"/>
                  <a:pt x="7748588" y="0"/>
                </a:cubicBezTo>
                <a:cubicBezTo>
                  <a:pt x="7889726" y="-10422"/>
                  <a:pt x="8392722" y="3198"/>
                  <a:pt x="8664942" y="0"/>
                </a:cubicBezTo>
                <a:cubicBezTo>
                  <a:pt x="8937162" y="-3198"/>
                  <a:pt x="9146441" y="28971"/>
                  <a:pt x="9460015" y="0"/>
                </a:cubicBezTo>
                <a:cubicBezTo>
                  <a:pt x="9773589" y="-28971"/>
                  <a:pt x="10180911" y="11314"/>
                  <a:pt x="10376369" y="0"/>
                </a:cubicBezTo>
                <a:cubicBezTo>
                  <a:pt x="10571827" y="-11314"/>
                  <a:pt x="10593133" y="12368"/>
                  <a:pt x="10686313" y="0"/>
                </a:cubicBezTo>
                <a:cubicBezTo>
                  <a:pt x="10779493" y="-12368"/>
                  <a:pt x="11084791" y="-6226"/>
                  <a:pt x="11360103" y="0"/>
                </a:cubicBezTo>
                <a:cubicBezTo>
                  <a:pt x="11635415" y="6226"/>
                  <a:pt x="11822517" y="-31291"/>
                  <a:pt x="12128224" y="0"/>
                </a:cubicBezTo>
                <a:cubicBezTo>
                  <a:pt x="12108439" y="209229"/>
                  <a:pt x="12108238" y="360368"/>
                  <a:pt x="12128224" y="520672"/>
                </a:cubicBezTo>
                <a:cubicBezTo>
                  <a:pt x="12148210" y="680976"/>
                  <a:pt x="12106660" y="847513"/>
                  <a:pt x="12128224" y="1127170"/>
                </a:cubicBezTo>
                <a:cubicBezTo>
                  <a:pt x="12149788" y="1406827"/>
                  <a:pt x="12127899" y="1517083"/>
                  <a:pt x="12128224" y="1716502"/>
                </a:cubicBezTo>
                <a:cubicBezTo>
                  <a:pt x="11992403" y="1742582"/>
                  <a:pt x="11595809" y="1715394"/>
                  <a:pt x="11454434" y="1716502"/>
                </a:cubicBezTo>
                <a:cubicBezTo>
                  <a:pt x="11313059" y="1717611"/>
                  <a:pt x="11140787" y="1727717"/>
                  <a:pt x="11023208" y="1716502"/>
                </a:cubicBezTo>
                <a:cubicBezTo>
                  <a:pt x="10905629" y="1705287"/>
                  <a:pt x="10557601" y="1678397"/>
                  <a:pt x="10106853" y="1716502"/>
                </a:cubicBezTo>
                <a:cubicBezTo>
                  <a:pt x="9656105" y="1754607"/>
                  <a:pt x="9937333" y="1722039"/>
                  <a:pt x="9796910" y="1716502"/>
                </a:cubicBezTo>
                <a:cubicBezTo>
                  <a:pt x="9656487" y="1710965"/>
                  <a:pt x="9550583" y="1721271"/>
                  <a:pt x="9486966" y="1716502"/>
                </a:cubicBezTo>
                <a:cubicBezTo>
                  <a:pt x="9423349" y="1711733"/>
                  <a:pt x="8879570" y="1696568"/>
                  <a:pt x="8691894" y="1716502"/>
                </a:cubicBezTo>
                <a:cubicBezTo>
                  <a:pt x="8504218" y="1736436"/>
                  <a:pt x="8503910" y="1706485"/>
                  <a:pt x="8381950" y="1716502"/>
                </a:cubicBezTo>
                <a:cubicBezTo>
                  <a:pt x="8259990" y="1726519"/>
                  <a:pt x="8063846" y="1717903"/>
                  <a:pt x="7829442" y="1716502"/>
                </a:cubicBezTo>
                <a:cubicBezTo>
                  <a:pt x="7595038" y="1715101"/>
                  <a:pt x="7636028" y="1724924"/>
                  <a:pt x="7519499" y="1716502"/>
                </a:cubicBezTo>
                <a:cubicBezTo>
                  <a:pt x="7402970" y="1708080"/>
                  <a:pt x="7349378" y="1703364"/>
                  <a:pt x="7209555" y="1716502"/>
                </a:cubicBezTo>
                <a:cubicBezTo>
                  <a:pt x="7069732" y="1729640"/>
                  <a:pt x="6689622" y="1684535"/>
                  <a:pt x="6414483" y="1716502"/>
                </a:cubicBezTo>
                <a:cubicBezTo>
                  <a:pt x="6139344" y="1748469"/>
                  <a:pt x="5782336" y="1720081"/>
                  <a:pt x="5619410" y="1716502"/>
                </a:cubicBezTo>
                <a:cubicBezTo>
                  <a:pt x="5456484" y="1712923"/>
                  <a:pt x="4961624" y="1742134"/>
                  <a:pt x="4703056" y="1716502"/>
                </a:cubicBezTo>
                <a:cubicBezTo>
                  <a:pt x="4444488" y="1690870"/>
                  <a:pt x="4334426" y="1749997"/>
                  <a:pt x="4029266" y="1716502"/>
                </a:cubicBezTo>
                <a:cubicBezTo>
                  <a:pt x="3724106" y="1683008"/>
                  <a:pt x="3700071" y="1703213"/>
                  <a:pt x="3598040" y="1716502"/>
                </a:cubicBezTo>
                <a:cubicBezTo>
                  <a:pt x="3496009" y="1729791"/>
                  <a:pt x="3028403" y="1724876"/>
                  <a:pt x="2802967" y="1716502"/>
                </a:cubicBezTo>
                <a:cubicBezTo>
                  <a:pt x="2577531" y="1708128"/>
                  <a:pt x="2096321" y="1695850"/>
                  <a:pt x="1886613" y="1716502"/>
                </a:cubicBezTo>
                <a:cubicBezTo>
                  <a:pt x="1676905" y="1737154"/>
                  <a:pt x="1435009" y="1713461"/>
                  <a:pt x="1091540" y="1716502"/>
                </a:cubicBezTo>
                <a:cubicBezTo>
                  <a:pt x="748071" y="1719543"/>
                  <a:pt x="877016" y="1701463"/>
                  <a:pt x="781597" y="1716502"/>
                </a:cubicBezTo>
                <a:cubicBezTo>
                  <a:pt x="686178" y="1731541"/>
                  <a:pt x="173815" y="1730311"/>
                  <a:pt x="0" y="1716502"/>
                </a:cubicBezTo>
                <a:cubicBezTo>
                  <a:pt x="20693" y="1603071"/>
                  <a:pt x="-6639" y="1432742"/>
                  <a:pt x="0" y="1195830"/>
                </a:cubicBezTo>
                <a:cubicBezTo>
                  <a:pt x="6639" y="958918"/>
                  <a:pt x="-14315" y="780707"/>
                  <a:pt x="0" y="589332"/>
                </a:cubicBezTo>
                <a:cubicBezTo>
                  <a:pt x="14315" y="397957"/>
                  <a:pt x="16647" y="1270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349921161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Ευχ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α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ριστώ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γι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α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την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 π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ροσοχή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/>
                <a:cs typeface="Calibri Light"/>
              </a:rPr>
              <a:t> σας!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Franklin Gothic Demi Cond"/>
            </a:endParaRPr>
          </a:p>
        </p:txBody>
      </p:sp>
    </p:spTree>
    <p:extLst>
      <p:ext uri="{BB962C8B-B14F-4D97-AF65-F5344CB8AC3E}">
        <p14:creationId xmlns:p14="http://schemas.microsoft.com/office/powerpoint/2010/main" val="65333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4044E-B691-449F-880B-B5509E867951}"/>
              </a:ext>
            </a:extLst>
          </p:cNvPr>
          <p:cNvSpPr txBox="1"/>
          <p:nvPr/>
        </p:nvSpPr>
        <p:spPr>
          <a:xfrm>
            <a:off x="373823" y="1208240"/>
            <a:ext cx="9048750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Jiang, T., Qu, G., Wang, J., Ma, X., &amp; Tian, H. (2020). Cucurbiturils brighten Au nanoclusters in water. Chemical Science, 11(13), 3531-3537.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Assaf, K. I., &amp; Nau, W. M. (2015). Cucurbiturils: from synthesis to high-affinity binding and catalysis. Chemical Society Reviews, 44(2), 394-418.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Lee, J. W., Samal, S.,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Selvapalam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, N., Kim, H. J., &amp; Kim, K. (2003). Cucurbituril homologues and derivatives: new opportunities in supramolecular chemistry. Accounts of chemical research, 36(8), 621-630.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Kim, K.,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Selvapalam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, N., &amp; Oh, D. H. (2004). Cucurbiturils–a new family of host molecules. Journal of inclusion phenomena and macrocyclic chemistry, 50(1-2), 31-36.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Yang, M. X., Tang, Q., Yang, M., Wang, Q., Tao, Z., Xiao, X., &amp; Huang, Y. (2020). pH-stimulus response dye-cucurbituril sensor for amino acids in aqueous solution.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Spectrochimica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 Acta Part A: Molecular and Biomolecular Spectroscopy, 118076.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Jiang, P., Li, Y., Ju, T., Cheng, W., Xu, J., &amp; Han, K. (2020). Ultrasensitive Detection of Hepatitis C Virus DNA Subtypes Based on Cucurbituril and Graphene Oxide Nano-composite. Chemical Research in Chinese Universities, 1-6.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Park, K. M., Suh, K., Jung, H., Lee, D. W.,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Ahn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ea typeface="+mn-lt"/>
                <a:cs typeface="+mn-lt"/>
              </a:rPr>
              <a:t>, Y., Kim, J., ... &amp; Kim, K. (2009). Cucurbituril-based nanoparticles: a new efficient vehicle for targeted intracellular delivery of hydrophobic drugs. Chemical communications, (1), 71-73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5" name="Ορθογώνιο: Ψαλίδισμα μίας γωνίας 4">
            <a:extLst>
              <a:ext uri="{FF2B5EF4-FFF2-40B4-BE49-F238E27FC236}">
                <a16:creationId xmlns:a16="http://schemas.microsoft.com/office/drawing/2014/main" id="{D6566EE5-7718-4FED-B90A-7F5E0CE13148}"/>
              </a:ext>
            </a:extLst>
          </p:cNvPr>
          <p:cNvSpPr/>
          <p:nvPr/>
        </p:nvSpPr>
        <p:spPr>
          <a:xfrm>
            <a:off x="-2899" y="185941"/>
            <a:ext cx="9422292" cy="682487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a typeface="+mn-lt"/>
                <a:cs typeface="+mn-lt"/>
              </a:rPr>
              <a:t>Βι</a:t>
            </a:r>
            <a:r>
              <a:rPr lang="en-US" sz="3200" b="1" dirty="0">
                <a:ea typeface="+mn-lt"/>
                <a:cs typeface="+mn-lt"/>
              </a:rPr>
              <a:t>β</a:t>
            </a:r>
            <a:r>
              <a:rPr lang="en-US" sz="3200" b="1" dirty="0" err="1">
                <a:ea typeface="+mn-lt"/>
                <a:cs typeface="+mn-lt"/>
              </a:rPr>
              <a:t>λιογρ</a:t>
            </a:r>
            <a:r>
              <a:rPr lang="en-US" sz="3200" b="1" dirty="0">
                <a:ea typeface="+mn-lt"/>
                <a:cs typeface="+mn-lt"/>
              </a:rPr>
              <a:t>α</a:t>
            </a:r>
            <a:r>
              <a:rPr lang="en-US" sz="3200" b="1" dirty="0" err="1">
                <a:ea typeface="+mn-lt"/>
                <a:cs typeface="+mn-lt"/>
              </a:rPr>
              <a:t>φί</a:t>
            </a:r>
            <a:r>
              <a:rPr lang="en-US" sz="3200" b="1" dirty="0">
                <a:ea typeface="+mn-lt"/>
                <a:cs typeface="+mn-lt"/>
              </a:rPr>
              <a:t>α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93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: Ψαλίδισμα μίας γωνίας 7">
            <a:extLst>
              <a:ext uri="{FF2B5EF4-FFF2-40B4-BE49-F238E27FC236}">
                <a16:creationId xmlns:a16="http://schemas.microsoft.com/office/drawing/2014/main" id="{964F29B6-E4F2-440E-AF24-5A3AAF9937ED}"/>
              </a:ext>
            </a:extLst>
          </p:cNvPr>
          <p:cNvSpPr/>
          <p:nvPr/>
        </p:nvSpPr>
        <p:spPr>
          <a:xfrm>
            <a:off x="-2899" y="331717"/>
            <a:ext cx="3531703" cy="649357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Franklin Gothic Demi Cond"/>
                <a:ea typeface="HGSSoeiKakugothicUB"/>
                <a:cs typeface="Calibri"/>
              </a:rPr>
              <a:t>Περιεχόμενα</a:t>
            </a:r>
          </a:p>
        </p:txBody>
      </p:sp>
      <p:pic>
        <p:nvPicPr>
          <p:cNvPr id="7" name="Graphic 4" descr="Jack-O-Lantern">
            <a:extLst>
              <a:ext uri="{FF2B5EF4-FFF2-40B4-BE49-F238E27FC236}">
                <a16:creationId xmlns:a16="http://schemas.microsoft.com/office/drawing/2014/main" id="{713840BC-BDDE-45F0-8681-5B50B5AF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491" y="1014123"/>
            <a:ext cx="4339550" cy="4339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6EBB35-FE52-4FC9-A27C-D9C0CEB600B2}"/>
              </a:ext>
            </a:extLst>
          </p:cNvPr>
          <p:cNvSpPr txBox="1"/>
          <p:nvPr/>
        </p:nvSpPr>
        <p:spPr>
          <a:xfrm>
            <a:off x="5616744" y="1455107"/>
            <a:ext cx="28684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Cucurbiturils: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Δομή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Franklin Gothic Demi Cond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C1B03-43CE-4972-B974-EBC1B6664FE7}"/>
              </a:ext>
            </a:extLst>
          </p:cNvPr>
          <p:cNvSpPr txBox="1"/>
          <p:nvPr/>
        </p:nvSpPr>
        <p:spPr>
          <a:xfrm>
            <a:off x="6501377" y="2168461"/>
            <a:ext cx="38696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Ιστορική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Αν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α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δρομή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Franklin Gothic Demi Cond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3E947-5FE7-4B66-8209-0FA2547C9F12}"/>
              </a:ext>
            </a:extLst>
          </p:cNvPr>
          <p:cNvSpPr txBox="1"/>
          <p:nvPr/>
        </p:nvSpPr>
        <p:spPr>
          <a:xfrm>
            <a:off x="7200480" y="3026772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Franklin Gothic Demi Cond"/>
                <a:cs typeface="Calibri"/>
              </a:rPr>
              <a:t>Συνθετική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cs typeface="Calibri"/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Franklin Gothic Demi Cond"/>
                <a:cs typeface="Calibri"/>
              </a:rPr>
              <a:t>Πορεί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Franklin Gothic Demi Cond"/>
                <a:cs typeface="Calibri"/>
              </a:rPr>
              <a:t>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8E9CC-508C-404D-B0CA-5241CA4E3514}"/>
              </a:ext>
            </a:extLst>
          </p:cNvPr>
          <p:cNvSpPr txBox="1"/>
          <p:nvPr/>
        </p:nvSpPr>
        <p:spPr>
          <a:xfrm>
            <a:off x="6945427" y="3931465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Franklin Gothic Demi Cond"/>
              </a:rPr>
              <a:t>Χημεί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Franklin Gothic Demi Cond"/>
              </a:rPr>
              <a:t>α Host-Guest</a:t>
            </a:r>
            <a:endParaRPr lang="en-US" sz="2800" b="1">
              <a:solidFill>
                <a:schemeClr val="accent5">
                  <a:lumMod val="75000"/>
                </a:schemeClr>
              </a:solidFill>
              <a:latin typeface="Franklin Gothic Demi Cond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B7165-EF2E-485E-8F16-059E69C977DC}"/>
              </a:ext>
            </a:extLst>
          </p:cNvPr>
          <p:cNvSpPr txBox="1"/>
          <p:nvPr/>
        </p:nvSpPr>
        <p:spPr>
          <a:xfrm>
            <a:off x="6548412" y="4695196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Franklin Gothic Demi Cond"/>
              </a:rPr>
              <a:t>Eφ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Franklin Gothic Demi Cond"/>
              </a:rPr>
              <a:t>α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Franklin Gothic Demi Cond"/>
              </a:rPr>
              <a:t>ρμογές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Franklin Gothic Demi Cond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47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AE867AA7-0709-424C-A445-90B8C18A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" y="4657805"/>
            <a:ext cx="2238573" cy="1334393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255C81DC-0B93-4DBD-A4D7-578FF6E2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869" y="377767"/>
            <a:ext cx="5103830" cy="1939524"/>
          </a:xfrm>
          <a:prstGeom prst="rect">
            <a:avLst/>
          </a:prstGeom>
        </p:spPr>
      </p:pic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C541879F-EBAA-4F8B-9BE4-494CD43E8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32" y="1669578"/>
            <a:ext cx="1443461" cy="1339040"/>
          </a:xfrm>
          <a:prstGeom prst="rect">
            <a:avLst/>
          </a:prstGeom>
        </p:spPr>
      </p:pic>
      <p:pic>
        <p:nvPicPr>
          <p:cNvPr id="42" name="Εικόνα 41">
            <a:extLst>
              <a:ext uri="{FF2B5EF4-FFF2-40B4-BE49-F238E27FC236}">
                <a16:creationId xmlns:a16="http://schemas.microsoft.com/office/drawing/2014/main" id="{1B803FFF-C96B-4BBF-B926-7E5E6F1C1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357" y="3033735"/>
            <a:ext cx="1499380" cy="1443356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31E4D8D5-90E6-42E3-85BF-2E3039146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21" y="1608300"/>
            <a:ext cx="1349568" cy="1414218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B21D6C57-4B11-4BD2-B5A4-DCF87819E7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1895578" y="2973640"/>
            <a:ext cx="1492158" cy="1576965"/>
          </a:xfrm>
          <a:prstGeom prst="rect">
            <a:avLst/>
          </a:prstGeom>
        </p:spPr>
      </p:pic>
      <p:grpSp>
        <p:nvGrpSpPr>
          <p:cNvPr id="4" name="Group 1833">
            <a:extLst>
              <a:ext uri="{FF2B5EF4-FFF2-40B4-BE49-F238E27FC236}">
                <a16:creationId xmlns:a16="http://schemas.microsoft.com/office/drawing/2014/main" id="{0F33B4BC-9027-4560-83B7-0CDC9C277340}"/>
              </a:ext>
            </a:extLst>
          </p:cNvPr>
          <p:cNvGrpSpPr/>
          <p:nvPr/>
        </p:nvGrpSpPr>
        <p:grpSpPr>
          <a:xfrm>
            <a:off x="1239037" y="2867807"/>
            <a:ext cx="2238574" cy="1598892"/>
            <a:chOff x="739860" y="2410652"/>
            <a:chExt cx="1954451" cy="1440160"/>
          </a:xfrm>
        </p:grpSpPr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EBC10D26-A191-4D49-9209-05A0C8426CA1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6" name="Group 1835">
              <a:extLst>
                <a:ext uri="{FF2B5EF4-FFF2-40B4-BE49-F238E27FC236}">
                  <a16:creationId xmlns:a16="http://schemas.microsoft.com/office/drawing/2014/main" id="{4FD0397B-E38B-4DFF-AF04-9361F0B23874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37" name="Rectangle 1836">
                <a:extLst>
                  <a:ext uri="{FF2B5EF4-FFF2-40B4-BE49-F238E27FC236}">
                    <a16:creationId xmlns:a16="http://schemas.microsoft.com/office/drawing/2014/main" id="{E320777D-7EA3-4397-A138-51B5579EDE2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TextBox 1837">
                <a:extLst>
                  <a:ext uri="{FF2B5EF4-FFF2-40B4-BE49-F238E27FC236}">
                    <a16:creationId xmlns:a16="http://schemas.microsoft.com/office/drawing/2014/main" id="{13A55B54-AC7E-4D0F-A5D2-D5496468D7CC}"/>
                  </a:ext>
                </a:extLst>
              </p:cNvPr>
              <p:cNvSpPr txBox="1"/>
              <p:nvPr/>
            </p:nvSpPr>
            <p:spPr>
              <a:xfrm>
                <a:off x="678361" y="2571017"/>
                <a:ext cx="421990" cy="277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CB</a:t>
                </a:r>
                <a:r>
                  <a:rPr lang="en-US" altLang="ko-KR" sz="1400" b="1">
                    <a:solidFill>
                      <a:sysClr val="window" lastClr="FFFFFF"/>
                    </a:solidFill>
                    <a:latin typeface="Calibri" pitchFamily="34" charset="0"/>
                    <a:cs typeface="Calibri" pitchFamily="34" charset="0"/>
                  </a:rPr>
                  <a:t>5</a:t>
                </a:r>
                <a:endParaRPr kumimoji="0" lang="ko-KR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5" name="Group 1838">
            <a:extLst>
              <a:ext uri="{FF2B5EF4-FFF2-40B4-BE49-F238E27FC236}">
                <a16:creationId xmlns:a16="http://schemas.microsoft.com/office/drawing/2014/main" id="{04F63BF9-E2FC-4C37-9086-48F5673906DA}"/>
              </a:ext>
            </a:extLst>
          </p:cNvPr>
          <p:cNvGrpSpPr/>
          <p:nvPr/>
        </p:nvGrpSpPr>
        <p:grpSpPr>
          <a:xfrm>
            <a:off x="73665" y="1418182"/>
            <a:ext cx="1989456" cy="1644102"/>
            <a:chOff x="1971890" y="3706797"/>
            <a:chExt cx="2028801" cy="1440160"/>
          </a:xfrm>
        </p:grpSpPr>
        <p:sp>
          <p:nvSpPr>
            <p:cNvPr id="31" name="Rounded Rectangle 9">
              <a:extLst>
                <a:ext uri="{FF2B5EF4-FFF2-40B4-BE49-F238E27FC236}">
                  <a16:creationId xmlns:a16="http://schemas.microsoft.com/office/drawing/2014/main" id="{B13FC79D-129C-4078-9002-CFF07BF24171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2" name="Group 1840">
              <a:extLst>
                <a:ext uri="{FF2B5EF4-FFF2-40B4-BE49-F238E27FC236}">
                  <a16:creationId xmlns:a16="http://schemas.microsoft.com/office/drawing/2014/main" id="{6545DD54-58E5-41A9-A041-19A2E8E924F0}"/>
                </a:ext>
              </a:extLst>
            </p:cNvPr>
            <p:cNvGrpSpPr/>
            <p:nvPr/>
          </p:nvGrpSpPr>
          <p:grpSpPr>
            <a:xfrm>
              <a:off x="1971890" y="4230824"/>
              <a:ext cx="512644" cy="432048"/>
              <a:chOff x="598982" y="2523101"/>
              <a:chExt cx="512644" cy="432048"/>
            </a:xfrm>
          </p:grpSpPr>
          <p:sp>
            <p:nvSpPr>
              <p:cNvPr id="33" name="Rectangle 1841">
                <a:extLst>
                  <a:ext uri="{FF2B5EF4-FFF2-40B4-BE49-F238E27FC236}">
                    <a16:creationId xmlns:a16="http://schemas.microsoft.com/office/drawing/2014/main" id="{F399F4CC-14B9-49B6-A5B4-BCAFDAB3B56F}"/>
                  </a:ext>
                </a:extLst>
              </p:cNvPr>
              <p:cNvSpPr/>
              <p:nvPr/>
            </p:nvSpPr>
            <p:spPr>
              <a:xfrm rot="18900000">
                <a:off x="679578" y="2523101"/>
                <a:ext cx="432048" cy="432048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TextBox 1842">
                <a:extLst>
                  <a:ext uri="{FF2B5EF4-FFF2-40B4-BE49-F238E27FC236}">
                    <a16:creationId xmlns:a16="http://schemas.microsoft.com/office/drawing/2014/main" id="{B8F9F862-10AF-4DD1-86DC-1B0914DE4C4D}"/>
                  </a:ext>
                </a:extLst>
              </p:cNvPr>
              <p:cNvSpPr txBox="1"/>
              <p:nvPr/>
            </p:nvSpPr>
            <p:spPr>
              <a:xfrm>
                <a:off x="598982" y="2574829"/>
                <a:ext cx="501371" cy="2695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CB6</a:t>
                </a:r>
                <a:endParaRPr kumimoji="0" lang="ko-KR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6" name="Group 1843">
            <a:extLst>
              <a:ext uri="{FF2B5EF4-FFF2-40B4-BE49-F238E27FC236}">
                <a16:creationId xmlns:a16="http://schemas.microsoft.com/office/drawing/2014/main" id="{D0D660F8-0D5B-4000-99F2-2BEE350B158C}"/>
              </a:ext>
            </a:extLst>
          </p:cNvPr>
          <p:cNvGrpSpPr/>
          <p:nvPr/>
        </p:nvGrpSpPr>
        <p:grpSpPr>
          <a:xfrm>
            <a:off x="3891251" y="2890435"/>
            <a:ext cx="2342447" cy="1695939"/>
            <a:chOff x="3270386" y="2401127"/>
            <a:chExt cx="2161166" cy="1440160"/>
          </a:xfrm>
        </p:grpSpPr>
        <p:sp>
          <p:nvSpPr>
            <p:cNvPr id="27" name="Rounded Rectangle 13">
              <a:extLst>
                <a:ext uri="{FF2B5EF4-FFF2-40B4-BE49-F238E27FC236}">
                  <a16:creationId xmlns:a16="http://schemas.microsoft.com/office/drawing/2014/main" id="{52F90EB4-3C90-4DB7-86BB-04B58BD6BA4F}"/>
                </a:ext>
              </a:extLst>
            </p:cNvPr>
            <p:cNvSpPr/>
            <p:nvPr/>
          </p:nvSpPr>
          <p:spPr>
            <a:xfrm rot="18900000">
              <a:off x="3991392" y="240112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8" name="Group 1845">
              <a:extLst>
                <a:ext uri="{FF2B5EF4-FFF2-40B4-BE49-F238E27FC236}">
                  <a16:creationId xmlns:a16="http://schemas.microsoft.com/office/drawing/2014/main" id="{117D9B11-0075-415F-B932-205B4C7F59F1}"/>
                </a:ext>
              </a:extLst>
            </p:cNvPr>
            <p:cNvGrpSpPr/>
            <p:nvPr/>
          </p:nvGrpSpPr>
          <p:grpSpPr>
            <a:xfrm>
              <a:off x="3270386" y="2905183"/>
              <a:ext cx="514282" cy="432048"/>
              <a:chOff x="591098" y="2503130"/>
              <a:chExt cx="514282" cy="432048"/>
            </a:xfrm>
          </p:grpSpPr>
          <p:sp>
            <p:nvSpPr>
              <p:cNvPr id="29" name="Rectangle 1846">
                <a:extLst>
                  <a:ext uri="{FF2B5EF4-FFF2-40B4-BE49-F238E27FC236}">
                    <a16:creationId xmlns:a16="http://schemas.microsoft.com/office/drawing/2014/main" id="{114115B5-D5DD-40E1-A7F4-E59253F73826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TextBox 1847">
                <a:extLst>
                  <a:ext uri="{FF2B5EF4-FFF2-40B4-BE49-F238E27FC236}">
                    <a16:creationId xmlns:a16="http://schemas.microsoft.com/office/drawing/2014/main" id="{8BE565E3-EEF3-46EB-AD18-9EC9B42EEC42}"/>
                  </a:ext>
                </a:extLst>
              </p:cNvPr>
              <p:cNvSpPr txBox="1"/>
              <p:nvPr/>
            </p:nvSpPr>
            <p:spPr>
              <a:xfrm>
                <a:off x="591098" y="2562250"/>
                <a:ext cx="509254" cy="2947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CB7</a:t>
                </a:r>
                <a:endParaRPr kumimoji="0" lang="ko-KR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7" name="Group 1848">
            <a:extLst>
              <a:ext uri="{FF2B5EF4-FFF2-40B4-BE49-F238E27FC236}">
                <a16:creationId xmlns:a16="http://schemas.microsoft.com/office/drawing/2014/main" id="{09EB0689-34DA-447D-8ED8-7976C87E4BBC}"/>
              </a:ext>
            </a:extLst>
          </p:cNvPr>
          <p:cNvGrpSpPr/>
          <p:nvPr/>
        </p:nvGrpSpPr>
        <p:grpSpPr>
          <a:xfrm>
            <a:off x="2587618" y="1502311"/>
            <a:ext cx="2180199" cy="1617134"/>
            <a:chOff x="4614908" y="3648051"/>
            <a:chExt cx="2105835" cy="1542851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B77DF3A1-0DD0-4406-8A86-8E3299337A32}"/>
                </a:ext>
              </a:extLst>
            </p:cNvPr>
            <p:cNvSpPr/>
            <p:nvPr/>
          </p:nvSpPr>
          <p:spPr>
            <a:xfrm rot="18900000">
              <a:off x="5199570" y="3648051"/>
              <a:ext cx="1521173" cy="1542851"/>
            </a:xfrm>
            <a:prstGeom prst="roundRect">
              <a:avLst>
                <a:gd name="adj" fmla="val 10715"/>
              </a:avLst>
            </a:prstGeom>
            <a:noFill/>
            <a:ln w="635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4" name="Group 1850">
              <a:extLst>
                <a:ext uri="{FF2B5EF4-FFF2-40B4-BE49-F238E27FC236}">
                  <a16:creationId xmlns:a16="http://schemas.microsoft.com/office/drawing/2014/main" id="{C2F46699-0AFB-4E64-B349-6DD05F808638}"/>
                </a:ext>
              </a:extLst>
            </p:cNvPr>
            <p:cNvGrpSpPr/>
            <p:nvPr/>
          </p:nvGrpSpPr>
          <p:grpSpPr>
            <a:xfrm>
              <a:off x="4614908" y="4195588"/>
              <a:ext cx="477721" cy="432048"/>
              <a:chOff x="627659" y="2503130"/>
              <a:chExt cx="477721" cy="432048"/>
            </a:xfrm>
          </p:grpSpPr>
          <p:sp>
            <p:nvSpPr>
              <p:cNvPr id="25" name="Rectangle 1851">
                <a:extLst>
                  <a:ext uri="{FF2B5EF4-FFF2-40B4-BE49-F238E27FC236}">
                    <a16:creationId xmlns:a16="http://schemas.microsoft.com/office/drawing/2014/main" id="{923AEF70-E732-4EEE-8359-7BCD5032867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TextBox 1852">
                <a:extLst>
                  <a:ext uri="{FF2B5EF4-FFF2-40B4-BE49-F238E27FC236}">
                    <a16:creationId xmlns:a16="http://schemas.microsoft.com/office/drawing/2014/main" id="{8E438D02-7DEE-4730-9892-612432C3984D}"/>
                  </a:ext>
                </a:extLst>
              </p:cNvPr>
              <p:cNvSpPr txBox="1"/>
              <p:nvPr/>
            </p:nvSpPr>
            <p:spPr>
              <a:xfrm>
                <a:off x="627659" y="2590946"/>
                <a:ext cx="472156" cy="2721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CB8</a:t>
                </a:r>
                <a:endParaRPr kumimoji="0" lang="ko-KR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cxnSp>
        <p:nvCxnSpPr>
          <p:cNvPr id="46" name="Ευθύγραμμο βέλος σύνδεσης 45">
            <a:extLst>
              <a:ext uri="{FF2B5EF4-FFF2-40B4-BE49-F238E27FC236}">
                <a16:creationId xmlns:a16="http://schemas.microsoft.com/office/drawing/2014/main" id="{63F39C6F-EF2C-43B3-BFBC-30C97AF7C445}"/>
              </a:ext>
            </a:extLst>
          </p:cNvPr>
          <p:cNvCxnSpPr/>
          <p:nvPr/>
        </p:nvCxnSpPr>
        <p:spPr>
          <a:xfrm>
            <a:off x="6794582" y="257064"/>
            <a:ext cx="0" cy="1617133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0AA0CF2-35E0-4E36-83F7-A1E4CE596814}"/>
              </a:ext>
            </a:extLst>
          </p:cNvPr>
          <p:cNvSpPr txBox="1"/>
          <p:nvPr/>
        </p:nvSpPr>
        <p:spPr>
          <a:xfrm>
            <a:off x="6047725" y="799952"/>
            <a:ext cx="6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9,1Ǻ</a:t>
            </a:r>
            <a:endParaRPr lang="el-G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CB756B-2DFF-4D23-8CDE-48F70CC9EE42}"/>
              </a:ext>
            </a:extLst>
          </p:cNvPr>
          <p:cNvSpPr txBox="1"/>
          <p:nvPr/>
        </p:nvSpPr>
        <p:spPr>
          <a:xfrm>
            <a:off x="7281634" y="2606091"/>
            <a:ext cx="1185332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01</a:t>
            </a:r>
            <a:endParaRPr lang="ko-KR" altLang="en-US" sz="6000" b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8A23B2-2255-490B-A924-BA5BE02F305A}"/>
              </a:ext>
            </a:extLst>
          </p:cNvPr>
          <p:cNvSpPr txBox="1"/>
          <p:nvPr/>
        </p:nvSpPr>
        <p:spPr>
          <a:xfrm>
            <a:off x="7247460" y="3467616"/>
            <a:ext cx="4661840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맑은 고딕"/>
                <a:cs typeface="Arial"/>
              </a:rPr>
              <a:t>Get </a:t>
            </a:r>
            <a:r>
              <a:rPr lang="en-US" altLang="ko-KR" sz="1600" dirty="0">
                <a:solidFill>
                  <a:schemeClr val="bg1"/>
                </a:solidFill>
                <a:ea typeface="맑은 고딕"/>
                <a:cs typeface="Arial"/>
              </a:rPr>
              <a:t>a </a:t>
            </a:r>
            <a:r>
              <a:rPr lang="el-GR" altLang="ko-KR" sz="2000" dirty="0">
                <a:latin typeface="Franklin Gothic Demi Cond"/>
                <a:ea typeface="맑은 고딕"/>
                <a:cs typeface="Arial"/>
              </a:rPr>
              <a:t>μονομερές: </a:t>
            </a:r>
            <a:r>
              <a:rPr lang="en-US" sz="2000" dirty="0">
                <a:latin typeface="Franklin Gothic Demi Cond"/>
              </a:rPr>
              <a:t>(=C</a:t>
            </a:r>
            <a:r>
              <a:rPr lang="en-US" sz="2000" baseline="-25000" dirty="0">
                <a:latin typeface="Franklin Gothic Demi Cond"/>
              </a:rPr>
              <a:t>4</a:t>
            </a:r>
            <a:r>
              <a:rPr lang="en-US" sz="2000" dirty="0">
                <a:latin typeface="Franklin Gothic Demi Cond"/>
              </a:rPr>
              <a:t>H</a:t>
            </a:r>
            <a:r>
              <a:rPr lang="en-US" sz="2000" baseline="-25000" dirty="0">
                <a:latin typeface="Franklin Gothic Demi Cond"/>
              </a:rPr>
              <a:t>2</a:t>
            </a:r>
            <a:r>
              <a:rPr lang="en-US" sz="2000" dirty="0">
                <a:latin typeface="Franklin Gothic Demi Cond"/>
              </a:rPr>
              <a:t>N</a:t>
            </a:r>
            <a:r>
              <a:rPr lang="en-US" sz="2000" baseline="-25000" dirty="0">
                <a:latin typeface="Franklin Gothic Demi Cond"/>
              </a:rPr>
              <a:t>4</a:t>
            </a:r>
            <a:r>
              <a:rPr lang="en-US" sz="2000" dirty="0">
                <a:latin typeface="Franklin Gothic Demi Cond"/>
              </a:rPr>
              <a:t>O</a:t>
            </a:r>
            <a:r>
              <a:rPr lang="en-US" sz="2000" baseline="-25000" dirty="0">
                <a:latin typeface="Franklin Gothic Demi Cond"/>
              </a:rPr>
              <a:t>2</a:t>
            </a:r>
            <a:r>
              <a:rPr lang="en-US" sz="2000" dirty="0">
                <a:latin typeface="Franklin Gothic Demi Cond"/>
              </a:rPr>
              <a:t>=)</a:t>
            </a:r>
            <a:r>
              <a:rPr lang="el-GR" sz="2000" dirty="0">
                <a:latin typeface="Franklin Gothic Demi Cond"/>
              </a:rPr>
              <a:t> γέφυρα: </a:t>
            </a:r>
            <a:r>
              <a:rPr lang="en-US" sz="2000" dirty="0">
                <a:latin typeface="Franklin Gothic Demi Cond"/>
              </a:rPr>
              <a:t>-CH</a:t>
            </a:r>
            <a:r>
              <a:rPr lang="en-US" sz="2000" baseline="-25000" dirty="0">
                <a:latin typeface="Franklin Gothic Demi Cond"/>
              </a:rPr>
              <a:t>2</a:t>
            </a:r>
            <a:r>
              <a:rPr lang="en-US" sz="2000" dirty="0">
                <a:latin typeface="Franklin Gothic Demi Cond"/>
              </a:rPr>
              <a:t>- </a:t>
            </a:r>
            <a:r>
              <a:rPr lang="en-US" altLang="ko-KR" sz="2000" dirty="0">
                <a:solidFill>
                  <a:schemeClr val="bg1"/>
                </a:solidFill>
                <a:latin typeface="Franklin Gothic Demi Cond"/>
                <a:ea typeface="맑은 고딕"/>
                <a:cs typeface="Arial"/>
              </a:rPr>
              <a:t>i</a:t>
            </a:r>
            <a:r>
              <a:rPr lang="en-US" altLang="ko-KR" sz="1600" dirty="0">
                <a:solidFill>
                  <a:schemeClr val="bg1"/>
                </a:solidFill>
                <a:ea typeface="맑은 고딕"/>
                <a:cs typeface="Arial"/>
              </a:rPr>
              <a:t>s </a:t>
            </a:r>
            <a:r>
              <a:rPr lang="en-US" altLang="ko-KR" sz="1200" dirty="0">
                <a:solidFill>
                  <a:schemeClr val="bg1"/>
                </a:solidFill>
                <a:ea typeface="맑은 고딕"/>
                <a:cs typeface="Arial"/>
              </a:rPr>
              <a:t>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/>
                <a:cs typeface="Arial"/>
              </a:rPr>
              <a:t>I hope and I believe that this Template will your Time.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E67A45-2535-4649-A0F0-14E5654C0524}"/>
              </a:ext>
            </a:extLst>
          </p:cNvPr>
          <p:cNvSpPr txBox="1"/>
          <p:nvPr/>
        </p:nvSpPr>
        <p:spPr>
          <a:xfrm>
            <a:off x="8262965" y="2916277"/>
            <a:ext cx="4661840" cy="523220"/>
          </a:xfrm>
          <a:prstGeom prst="rect">
            <a:avLst/>
          </a:prstGeom>
          <a:noFill/>
        </p:spPr>
        <p:txBody>
          <a:bodyPr wrap="square" lIns="108000" rIns="108000" rtlCol="0" anchor="t">
            <a:spAutoFit/>
          </a:bodyPr>
          <a:lstStyle/>
          <a:p>
            <a:r>
              <a:rPr lang="el-GR" altLang="ko-KR" sz="2800" b="1" dirty="0" err="1">
                <a:solidFill>
                  <a:srgbClr val="FFC000"/>
                </a:solidFill>
                <a:latin typeface="Franklin Gothic Demi Cond"/>
                <a:ea typeface="맑은 고딕"/>
                <a:cs typeface="Arial"/>
              </a:rPr>
              <a:t>Μακροκυκλικά</a:t>
            </a:r>
            <a:r>
              <a:rPr lang="el-GR" altLang="ko-KR" sz="2800" b="1" dirty="0">
                <a:solidFill>
                  <a:srgbClr val="FFC000"/>
                </a:solidFill>
                <a:latin typeface="Franklin Gothic Demi Cond"/>
                <a:ea typeface="맑은 고딕"/>
                <a:cs typeface="Arial"/>
              </a:rPr>
              <a:t> μόρια</a:t>
            </a:r>
            <a:endParaRPr lang="ko-KR" altLang="en-US" sz="2800" b="1">
              <a:solidFill>
                <a:srgbClr val="FFC000"/>
              </a:solidFill>
              <a:latin typeface="Franklin Gothic Demi Cond"/>
              <a:ea typeface="맑은 고딕"/>
              <a:cs typeface="Arial"/>
            </a:endParaRPr>
          </a:p>
        </p:txBody>
      </p:sp>
      <p:grpSp>
        <p:nvGrpSpPr>
          <p:cNvPr id="55" name="Group 79">
            <a:extLst>
              <a:ext uri="{FF2B5EF4-FFF2-40B4-BE49-F238E27FC236}">
                <a16:creationId xmlns:a16="http://schemas.microsoft.com/office/drawing/2014/main" id="{03E47C06-D09E-413D-87C8-FBD2E29CC6C8}"/>
              </a:ext>
            </a:extLst>
          </p:cNvPr>
          <p:cNvGrpSpPr/>
          <p:nvPr/>
        </p:nvGrpSpPr>
        <p:grpSpPr>
          <a:xfrm>
            <a:off x="5920011" y="4081801"/>
            <a:ext cx="5873239" cy="1423294"/>
            <a:chOff x="5729436" y="1319813"/>
            <a:chExt cx="5873239" cy="142329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2BD729-69D3-480A-96E1-133E0EE70AFD}"/>
                </a:ext>
              </a:extLst>
            </p:cNvPr>
            <p:cNvSpPr txBox="1"/>
            <p:nvPr/>
          </p:nvSpPr>
          <p:spPr>
            <a:xfrm>
              <a:off x="5729436" y="1319813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7" name="Group 81">
              <a:extLst>
                <a:ext uri="{FF2B5EF4-FFF2-40B4-BE49-F238E27FC236}">
                  <a16:creationId xmlns:a16="http://schemas.microsoft.com/office/drawing/2014/main" id="{877CF825-6706-44EE-AE5A-90057CAB0FBE}"/>
                </a:ext>
              </a:extLst>
            </p:cNvPr>
            <p:cNvGrpSpPr/>
            <p:nvPr/>
          </p:nvGrpSpPr>
          <p:grpSpPr>
            <a:xfrm>
              <a:off x="6364365" y="1697783"/>
              <a:ext cx="5238310" cy="1045324"/>
              <a:chOff x="6346787" y="1792719"/>
              <a:chExt cx="5238310" cy="1045324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06A554-BE55-4BC9-B14A-CF689D18C0D4}"/>
                  </a:ext>
                </a:extLst>
              </p:cNvPr>
              <p:cNvSpPr txBox="1"/>
              <p:nvPr/>
            </p:nvSpPr>
            <p:spPr>
              <a:xfrm>
                <a:off x="6346787" y="2253268"/>
                <a:ext cx="4661840" cy="584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/>
                <a:r>
                  <a:rPr lang="en-US" altLang="ko-KR" sz="1200" dirty="0" err="1">
                    <a:solidFill>
                      <a:schemeClr val="bg1"/>
                    </a:solidFill>
                    <a:ea typeface="맑은 고딕"/>
                    <a:cs typeface="Arial"/>
                  </a:rPr>
                  <a:t>w</a:t>
                </a:r>
                <a:r>
                  <a:rPr lang="en-US" sz="2000" dirty="0" err="1">
                    <a:latin typeface="Franklin Gothic Demi Cond"/>
                  </a:rPr>
                  <a:t>cucurbit</a:t>
                </a:r>
                <a:r>
                  <a:rPr lang="en-US" sz="2000" dirty="0">
                    <a:latin typeface="Franklin Gothic Demi Cond"/>
                  </a:rPr>
                  <a:t>[</a:t>
                </a:r>
                <a:r>
                  <a:rPr lang="en-US" sz="2000" i="1" dirty="0">
                    <a:latin typeface="Franklin Gothic Demi Cond"/>
                  </a:rPr>
                  <a:t>n</a:t>
                </a:r>
                <a:r>
                  <a:rPr lang="en-US" sz="2000" dirty="0">
                    <a:latin typeface="Franklin Gothic Demi Cond"/>
                  </a:rPr>
                  <a:t>]</a:t>
                </a:r>
                <a:r>
                  <a:rPr lang="en-US" sz="2000" dirty="0" err="1">
                    <a:latin typeface="Franklin Gothic Demi Cond"/>
                  </a:rPr>
                  <a:t>uril</a:t>
                </a:r>
                <a:r>
                  <a:rPr lang="el-GR" sz="2000" dirty="0">
                    <a:latin typeface="Franklin Gothic Demi Cond"/>
                  </a:rPr>
                  <a:t>, </a:t>
                </a:r>
                <a:r>
                  <a:rPr lang="en-US" sz="2000" dirty="0">
                    <a:latin typeface="Franklin Gothic Demi Cond"/>
                  </a:rPr>
                  <a:t>CB[n]</a:t>
                </a:r>
                <a:endParaRPr lang="el-GR" sz="2000" dirty="0">
                  <a:latin typeface="Franklin Gothic Demi Cond"/>
                </a:endParaRPr>
              </a:p>
              <a:p>
                <a:endParaRPr lang="en-US" altLang="ko-KR" sz="1200" dirty="0">
                  <a:solidFill>
                    <a:schemeClr val="bg1"/>
                  </a:solidFill>
                  <a:ea typeface="FZShuTi"/>
                  <a:cs typeface="Arial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77935D-FBAC-4B3A-A201-133999FC8D2D}"/>
                  </a:ext>
                </a:extLst>
              </p:cNvPr>
              <p:cNvSpPr txBox="1"/>
              <p:nvPr/>
            </p:nvSpPr>
            <p:spPr>
              <a:xfrm>
                <a:off x="6923257" y="1792719"/>
                <a:ext cx="4661840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 anchor="t">
                <a:spAutoFit/>
              </a:bodyPr>
              <a:lstStyle/>
              <a:p>
                <a:r>
                  <a:rPr lang="el-GR" altLang="ko-KR" sz="2800" b="1" dirty="0">
                    <a:solidFill>
                      <a:srgbClr val="FFC000"/>
                    </a:solidFill>
                    <a:latin typeface="Franklin Gothic Demi Cond"/>
                    <a:ea typeface="맑은 고딕"/>
                    <a:cs typeface="Arial"/>
                  </a:rPr>
                  <a:t>Ονοματολογία</a:t>
                </a:r>
                <a:endParaRPr lang="ko-KR" altLang="en-US" sz="2800" b="1">
                  <a:solidFill>
                    <a:srgbClr val="FFC000"/>
                  </a:solidFill>
                  <a:latin typeface="Franklin Gothic Demi Cond"/>
                  <a:ea typeface="맑은 고딕"/>
                  <a:cs typeface="Arial"/>
                </a:endParaRPr>
              </a:p>
            </p:txBody>
          </p:sp>
        </p:grpSp>
      </p:grpSp>
      <p:grpSp>
        <p:nvGrpSpPr>
          <p:cNvPr id="65" name="Group 84">
            <a:extLst>
              <a:ext uri="{FF2B5EF4-FFF2-40B4-BE49-F238E27FC236}">
                <a16:creationId xmlns:a16="http://schemas.microsoft.com/office/drawing/2014/main" id="{B9EED19C-DB8A-4D6F-97B0-1327CC2699C1}"/>
              </a:ext>
            </a:extLst>
          </p:cNvPr>
          <p:cNvGrpSpPr/>
          <p:nvPr/>
        </p:nvGrpSpPr>
        <p:grpSpPr>
          <a:xfrm>
            <a:off x="4060375" y="5343114"/>
            <a:ext cx="5747343" cy="1517905"/>
            <a:chOff x="3860879" y="1670995"/>
            <a:chExt cx="5747343" cy="151790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432F4C-65C6-4E1E-923E-DE0BDE2256C1}"/>
                </a:ext>
              </a:extLst>
            </p:cNvPr>
            <p:cNvSpPr txBox="1"/>
            <p:nvPr/>
          </p:nvSpPr>
          <p:spPr>
            <a:xfrm>
              <a:off x="3860879" y="1670995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7" name="Group 86">
              <a:extLst>
                <a:ext uri="{FF2B5EF4-FFF2-40B4-BE49-F238E27FC236}">
                  <a16:creationId xmlns:a16="http://schemas.microsoft.com/office/drawing/2014/main" id="{8CD37B91-78A4-45E1-BBC5-CC78E8D772EA}"/>
                </a:ext>
              </a:extLst>
            </p:cNvPr>
            <p:cNvGrpSpPr/>
            <p:nvPr/>
          </p:nvGrpSpPr>
          <p:grpSpPr>
            <a:xfrm>
              <a:off x="4401766" y="2002582"/>
              <a:ext cx="5206456" cy="1186318"/>
              <a:chOff x="4384188" y="2097518"/>
              <a:chExt cx="5206456" cy="1186318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85DF1A-63F1-47B9-9996-EF95F4B04E4D}"/>
                  </a:ext>
                </a:extLst>
              </p:cNvPr>
              <p:cNvSpPr txBox="1"/>
              <p:nvPr/>
            </p:nvSpPr>
            <p:spPr>
              <a:xfrm>
                <a:off x="4384188" y="2575950"/>
                <a:ext cx="3917637" cy="70788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l-GR" sz="2000" dirty="0">
                    <a:latin typeface="Franklin Gothic Demi Cond"/>
                  </a:rPr>
                  <a:t>Άτομα Ο παρουσιάζουν κλίση προς το   εσωτερικό της δομής </a:t>
                </a:r>
                <a:endParaRPr lang="en-US" altLang="ko-KR" sz="1200" dirty="0">
                  <a:solidFill>
                    <a:schemeClr val="bg1"/>
                  </a:solidFill>
                  <a:ea typeface="FZShuTi"/>
                  <a:cs typeface="Arial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E400EC2-4A26-4FE4-BF5D-4A3018C08386}"/>
                  </a:ext>
                </a:extLst>
              </p:cNvPr>
              <p:cNvSpPr txBox="1"/>
              <p:nvPr/>
            </p:nvSpPr>
            <p:spPr>
              <a:xfrm>
                <a:off x="4928804" y="2097518"/>
                <a:ext cx="4661840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 anchor="t">
                <a:spAutoFit/>
              </a:bodyPr>
              <a:lstStyle/>
              <a:p>
                <a:r>
                  <a:rPr lang="el-GR" altLang="ko-KR" sz="2800" b="1" dirty="0">
                    <a:solidFill>
                      <a:srgbClr val="FFC000"/>
                    </a:solidFill>
                    <a:latin typeface="Franklin Gothic Demi Cond"/>
                    <a:ea typeface="맑은 고딕"/>
                    <a:cs typeface="Arial"/>
                  </a:rPr>
                  <a:t>Δομή</a:t>
                </a:r>
                <a:endParaRPr lang="ko-KR" altLang="en-US" sz="2800" b="1">
                  <a:solidFill>
                    <a:srgbClr val="FFC000"/>
                  </a:solidFill>
                  <a:latin typeface="Franklin Gothic Demi Cond"/>
                  <a:ea typeface="맑은 고딕"/>
                  <a:cs typeface="Arial"/>
                </a:endParaRPr>
              </a:p>
            </p:txBody>
          </p:sp>
        </p:grpSp>
      </p:grpSp>
      <p:pic>
        <p:nvPicPr>
          <p:cNvPr id="3" name="Picture 7" descr="A close up of a clock&#10;&#10;Description generated with high confidence">
            <a:extLst>
              <a:ext uri="{FF2B5EF4-FFF2-40B4-BE49-F238E27FC236}">
                <a16:creationId xmlns:a16="http://schemas.microsoft.com/office/drawing/2014/main" id="{0FA45519-BE81-4822-974D-F4FB590EB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3842" y="4928146"/>
            <a:ext cx="2743200" cy="1766807"/>
          </a:xfrm>
          <a:prstGeom prst="rect">
            <a:avLst/>
          </a:prstGeom>
        </p:spPr>
      </p:pic>
      <p:sp>
        <p:nvSpPr>
          <p:cNvPr id="11" name="Ορθογώνιο: Ψαλίδισμα μίας γωνίας 10">
            <a:extLst>
              <a:ext uri="{FF2B5EF4-FFF2-40B4-BE49-F238E27FC236}">
                <a16:creationId xmlns:a16="http://schemas.microsoft.com/office/drawing/2014/main" id="{D15C51D6-D851-4896-9CCD-E28BD7419368}"/>
              </a:ext>
            </a:extLst>
          </p:cNvPr>
          <p:cNvSpPr/>
          <p:nvPr/>
        </p:nvSpPr>
        <p:spPr>
          <a:xfrm>
            <a:off x="-2899" y="192569"/>
            <a:ext cx="5731563" cy="788504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Franklin Gothic Demi Cond"/>
                <a:ea typeface="+mn-lt"/>
                <a:cs typeface="+mn-lt"/>
              </a:rPr>
              <a:t>Τι είναι τα </a:t>
            </a:r>
            <a:r>
              <a:rPr lang="en-US" sz="4000" b="1" dirty="0">
                <a:solidFill>
                  <a:schemeClr val="bg1"/>
                </a:solidFill>
                <a:latin typeface="Franklin Gothic Demi Cond"/>
                <a:ea typeface="+mn-lt"/>
                <a:cs typeface="+mn-lt"/>
              </a:rPr>
              <a:t>Cucurbiturils</a:t>
            </a:r>
            <a:r>
              <a:rPr lang="el-GR" sz="4000" b="1" dirty="0">
                <a:solidFill>
                  <a:schemeClr val="bg1"/>
                </a:solidFill>
                <a:latin typeface="Franklin Gothic Demi Cond"/>
                <a:ea typeface="+mn-lt"/>
                <a:cs typeface="+mn-lt"/>
              </a:rPr>
              <a:t>;</a:t>
            </a:r>
            <a:endParaRPr lang="el-GR" sz="4000">
              <a:solidFill>
                <a:schemeClr val="bg1"/>
              </a:solidFill>
              <a:latin typeface="Franklin Gothic Demi Con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1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E59ACB2-DBA2-411F-B8A4-D8A8B494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3132972"/>
            <a:ext cx="10525125" cy="1736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29C89-7263-45B6-A196-72FA09FC4211}"/>
              </a:ext>
            </a:extLst>
          </p:cNvPr>
          <p:cNvSpPr txBox="1"/>
          <p:nvPr/>
        </p:nvSpPr>
        <p:spPr>
          <a:xfrm>
            <a:off x="1530263" y="4880975"/>
            <a:ext cx="9269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59C960"/>
                </a:solidFill>
                <a:latin typeface="Franklin Gothic Demi Cond"/>
                <a:cs typeface="Calibri"/>
              </a:rPr>
              <a:t>1905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D83FE-FA77-4B34-AA8D-E0F50F4E8384}"/>
              </a:ext>
            </a:extLst>
          </p:cNvPr>
          <p:cNvSpPr txBox="1"/>
          <p:nvPr/>
        </p:nvSpPr>
        <p:spPr>
          <a:xfrm>
            <a:off x="3677302" y="2727412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  <a:latin typeface="Franklin Gothic Demi Cond"/>
                <a:cs typeface="Calibri"/>
              </a:rPr>
              <a:t>1981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3FC0F-1125-4300-8D05-8916E56DC528}"/>
              </a:ext>
            </a:extLst>
          </p:cNvPr>
          <p:cNvSpPr txBox="1"/>
          <p:nvPr/>
        </p:nvSpPr>
        <p:spPr>
          <a:xfrm>
            <a:off x="5699082" y="4874451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C000"/>
                </a:solidFill>
                <a:latin typeface="Franklin Gothic Demi Cond"/>
              </a:rPr>
              <a:t>2000</a:t>
            </a:r>
            <a:endParaRPr lang="en-US" sz="2800" b="1">
              <a:solidFill>
                <a:srgbClr val="FFC000"/>
              </a:solidFill>
              <a:latin typeface="Franklin Gothic Demi Cond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EE7C1-BC0D-474A-AD30-72171C5BE482}"/>
              </a:ext>
            </a:extLst>
          </p:cNvPr>
          <p:cNvSpPr txBox="1"/>
          <p:nvPr/>
        </p:nvSpPr>
        <p:spPr>
          <a:xfrm>
            <a:off x="7804367" y="2731326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238D3"/>
                </a:solidFill>
                <a:latin typeface="Franklin Gothic Demi Cond"/>
              </a:rPr>
              <a:t>2009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ECA90-E730-45A7-AB85-E4DBBD60A73D}"/>
              </a:ext>
            </a:extLst>
          </p:cNvPr>
          <p:cNvSpPr txBox="1"/>
          <p:nvPr/>
        </p:nvSpPr>
        <p:spPr>
          <a:xfrm>
            <a:off x="9523434" y="4961873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Franklin Gothic Demi Cond"/>
              </a:rPr>
              <a:t>2014 - 2020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0371B-4A31-4B79-B625-A7087E4401BF}"/>
              </a:ext>
            </a:extLst>
          </p:cNvPr>
          <p:cNvSpPr txBox="1"/>
          <p:nvPr/>
        </p:nvSpPr>
        <p:spPr>
          <a:xfrm>
            <a:off x="888310" y="2530750"/>
            <a:ext cx="20884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59C960"/>
                </a:solidFill>
                <a:latin typeface="Franklin Gothic Demi Cond"/>
                <a:cs typeface="Calibri"/>
              </a:rPr>
              <a:t>Σύνθεση</a:t>
            </a:r>
            <a:r>
              <a:rPr lang="en-US" sz="2400" b="1" dirty="0">
                <a:solidFill>
                  <a:srgbClr val="59C960"/>
                </a:solidFill>
                <a:latin typeface="Franklin Gothic Demi Cond"/>
                <a:cs typeface="Calibri"/>
              </a:rPr>
              <a:t> </a:t>
            </a:r>
            <a:r>
              <a:rPr lang="en-US" sz="2400" b="1" dirty="0" err="1">
                <a:solidFill>
                  <a:srgbClr val="59C960"/>
                </a:solidFill>
                <a:latin typeface="Franklin Gothic Demi Cond"/>
                <a:cs typeface="Calibri"/>
              </a:rPr>
              <a:t>Curcubit</a:t>
            </a:r>
            <a:r>
              <a:rPr lang="en-US" sz="2400" b="1" dirty="0">
                <a:solidFill>
                  <a:srgbClr val="59C960"/>
                </a:solidFill>
                <a:latin typeface="Franklin Gothic Demi Cond"/>
                <a:cs typeface="Calibri"/>
              </a:rPr>
              <a:t>[6]</a:t>
            </a:r>
            <a:r>
              <a:rPr lang="en-US" sz="2400" b="1" dirty="0" err="1">
                <a:solidFill>
                  <a:srgbClr val="59C960"/>
                </a:solidFill>
                <a:latin typeface="Franklin Gothic Demi Cond"/>
                <a:cs typeface="Calibri"/>
              </a:rPr>
              <a:t>uril</a:t>
            </a:r>
            <a:r>
              <a:rPr lang="en-US" sz="2400" b="1" dirty="0">
                <a:solidFill>
                  <a:srgbClr val="59C960"/>
                </a:solidFill>
                <a:latin typeface="Franklin Gothic Demi Cond"/>
                <a:cs typeface="Calibri"/>
              </a:rPr>
              <a:t>, Robert </a:t>
            </a:r>
            <a:r>
              <a:rPr lang="en-US" sz="2400" b="1" dirty="0" err="1">
                <a:solidFill>
                  <a:srgbClr val="59C960"/>
                </a:solidFill>
                <a:latin typeface="Franklin Gothic Demi Cond"/>
                <a:cs typeface="Calibri"/>
              </a:rPr>
              <a:t>Bahrend</a:t>
            </a:r>
            <a:endParaRPr lang="en-US" sz="2400" b="1">
              <a:solidFill>
                <a:srgbClr val="59C960"/>
              </a:solidFill>
              <a:latin typeface="Franklin Gothic Demi Cond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84271-393F-4624-AB8A-DD2933330063}"/>
              </a:ext>
            </a:extLst>
          </p:cNvPr>
          <p:cNvSpPr txBox="1"/>
          <p:nvPr/>
        </p:nvSpPr>
        <p:spPr>
          <a:xfrm>
            <a:off x="3018597" y="4058478"/>
            <a:ext cx="21240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Franklin Gothic Demi Cond"/>
                <a:cs typeface="Calibri"/>
              </a:rPr>
              <a:t>Δομή</a:t>
            </a:r>
            <a:r>
              <a:rPr lang="en-US" sz="2400" b="1" dirty="0">
                <a:solidFill>
                  <a:srgbClr val="00B0F0"/>
                </a:solidFill>
                <a:latin typeface="Franklin Gothic Demi Cond"/>
                <a:cs typeface="Calibri"/>
              </a:rPr>
              <a:t> και </a:t>
            </a:r>
            <a:r>
              <a:rPr lang="en-US" sz="2400" b="1" dirty="0" err="1">
                <a:solidFill>
                  <a:srgbClr val="00B0F0"/>
                </a:solidFill>
                <a:latin typeface="Franklin Gothic Demi Cond"/>
                <a:cs typeface="Calibri"/>
              </a:rPr>
              <a:t>Φύση</a:t>
            </a:r>
            <a:r>
              <a:rPr lang="en-US" sz="2400" b="1" dirty="0">
                <a:solidFill>
                  <a:srgbClr val="00B0F0"/>
                </a:solidFill>
                <a:latin typeface="Franklin Gothic Demi Cond"/>
                <a:cs typeface="Calibri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Franklin Gothic Demi Cond"/>
                <a:cs typeface="Calibri"/>
              </a:rPr>
              <a:t>Curcubit</a:t>
            </a:r>
            <a:r>
              <a:rPr lang="en-US" sz="2400" b="1" dirty="0">
                <a:solidFill>
                  <a:srgbClr val="00B0F0"/>
                </a:solidFill>
                <a:latin typeface="Franklin Gothic Demi Cond"/>
                <a:cs typeface="Calibri"/>
              </a:rPr>
              <a:t>[6]</a:t>
            </a:r>
            <a:r>
              <a:rPr lang="en-US" sz="2400" b="1" dirty="0" err="1">
                <a:solidFill>
                  <a:srgbClr val="00B0F0"/>
                </a:solidFill>
                <a:latin typeface="Franklin Gothic Demi Cond"/>
                <a:cs typeface="Calibri"/>
              </a:rPr>
              <a:t>uril</a:t>
            </a:r>
            <a:r>
              <a:rPr lang="en-US" sz="2400" b="1" dirty="0">
                <a:solidFill>
                  <a:srgbClr val="00B0F0"/>
                </a:solidFill>
                <a:latin typeface="Franklin Gothic Demi Cond"/>
                <a:cs typeface="Calibri"/>
              </a:rPr>
              <a:t>, Mock</a:t>
            </a:r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A1447-B5B2-4C2D-838E-1AD6E5095E4E}"/>
              </a:ext>
            </a:extLst>
          </p:cNvPr>
          <p:cNvSpPr txBox="1"/>
          <p:nvPr/>
        </p:nvSpPr>
        <p:spPr>
          <a:xfrm>
            <a:off x="5049906" y="2529509"/>
            <a:ext cx="207645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  <a:latin typeface="Franklin Gothic Demi Cond"/>
                <a:cs typeface="Calibri"/>
              </a:rPr>
              <a:t>Σύνθεση</a:t>
            </a:r>
            <a:r>
              <a:rPr lang="en-US" sz="2400" b="1" dirty="0">
                <a:solidFill>
                  <a:srgbClr val="FFC000"/>
                </a:solidFill>
                <a:latin typeface="Franklin Gothic Demi Cond"/>
                <a:cs typeface="Calibri"/>
              </a:rPr>
              <a:t> και Απ</a:t>
            </a:r>
            <a:r>
              <a:rPr lang="en-US" sz="2400" b="1" dirty="0" err="1">
                <a:solidFill>
                  <a:srgbClr val="FFC000"/>
                </a:solidFill>
                <a:latin typeface="Franklin Gothic Demi Cond"/>
                <a:cs typeface="Calibri"/>
              </a:rPr>
              <a:t>ομόνωση</a:t>
            </a:r>
            <a:endParaRPr lang="en-US" sz="2400" dirty="0">
              <a:solidFill>
                <a:srgbClr val="000000"/>
              </a:solidFill>
              <a:latin typeface="Franklin Gothic Demi Cond"/>
              <a:cs typeface="Calibri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Franklin Gothic Demi Cond"/>
                <a:cs typeface="Calibri"/>
              </a:rPr>
              <a:t>CB5, CB7, CB8,</a:t>
            </a:r>
            <a:endParaRPr lang="en-US" sz="2400">
              <a:latin typeface="Franklin Gothic Demi Cond"/>
              <a:cs typeface="Calibri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Franklin Gothic Demi Cond"/>
                <a:cs typeface="Calibri"/>
              </a:rPr>
              <a:t>Kim </a:t>
            </a:r>
            <a:r>
              <a:rPr lang="en-US" sz="2400" b="1" err="1">
                <a:solidFill>
                  <a:srgbClr val="FFC000"/>
                </a:solidFill>
                <a:latin typeface="Franklin Gothic Demi Cond"/>
                <a:cs typeface="Calibri"/>
              </a:rPr>
              <a:t>Kimoon</a:t>
            </a:r>
            <a:endParaRPr lang="en-US" sz="2400">
              <a:latin typeface="Franklin Gothic Demi Co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EDFCE-FAE9-4732-9D03-5B6B9CF867B4}"/>
              </a:ext>
            </a:extLst>
          </p:cNvPr>
          <p:cNvSpPr txBox="1"/>
          <p:nvPr/>
        </p:nvSpPr>
        <p:spPr>
          <a:xfrm>
            <a:off x="7331351" y="3965713"/>
            <a:ext cx="17907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F238D3"/>
                </a:solidFill>
                <a:latin typeface="Franklin Gothic Demi Cond"/>
              </a:rPr>
              <a:t>Σύνθεση</a:t>
            </a:r>
            <a:r>
              <a:rPr lang="en-US" sz="2400" b="1" dirty="0">
                <a:solidFill>
                  <a:srgbClr val="F238D3"/>
                </a:solidFill>
                <a:latin typeface="Franklin Gothic Demi Cond"/>
              </a:rPr>
              <a:t> και Απ</a:t>
            </a:r>
            <a:r>
              <a:rPr lang="en-US" sz="2400" b="1" dirty="0" err="1">
                <a:solidFill>
                  <a:srgbClr val="F238D3"/>
                </a:solidFill>
                <a:latin typeface="Franklin Gothic Demi Cond"/>
              </a:rPr>
              <a:t>ομόνωση</a:t>
            </a:r>
            <a:r>
              <a:rPr lang="en-US" sz="2400" b="1" dirty="0">
                <a:solidFill>
                  <a:srgbClr val="F238D3"/>
                </a:solidFill>
                <a:latin typeface="Franklin Gothic Demi Cond"/>
              </a:rPr>
              <a:t> CB9</a:t>
            </a:r>
            <a:br>
              <a:rPr lang="en-US" sz="2400" b="1" dirty="0">
                <a:latin typeface="Franklin Gothic Demi Cond"/>
              </a:rPr>
            </a:br>
            <a:endParaRPr lang="en-US" b="1">
              <a:solidFill>
                <a:srgbClr val="F238D3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AD719-9BF6-4E98-8363-EF1C0D55B934}"/>
              </a:ext>
            </a:extLst>
          </p:cNvPr>
          <p:cNvSpPr txBox="1"/>
          <p:nvPr/>
        </p:nvSpPr>
        <p:spPr>
          <a:xfrm>
            <a:off x="9277350" y="2569265"/>
            <a:ext cx="192405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Franklin Gothic Demi Cond"/>
                <a:cs typeface="Calibri"/>
              </a:rPr>
              <a:t>Εφ</a:t>
            </a:r>
            <a:r>
              <a:rPr lang="en-US" sz="2400" b="1" dirty="0">
                <a:solidFill>
                  <a:srgbClr val="FF0000"/>
                </a:solidFill>
                <a:latin typeface="Franklin Gothic Demi Cond"/>
                <a:cs typeface="Calibri"/>
              </a:rPr>
              <a:t>α</a:t>
            </a:r>
            <a:r>
              <a:rPr lang="en-US" sz="2400" b="1" dirty="0" err="1">
                <a:solidFill>
                  <a:srgbClr val="FF0000"/>
                </a:solidFill>
                <a:latin typeface="Franklin Gothic Demi Cond"/>
                <a:cs typeface="Calibri"/>
              </a:rPr>
              <a:t>ρμογές</a:t>
            </a:r>
            <a:r>
              <a:rPr lang="en-US" sz="2400" b="1" dirty="0">
                <a:solidFill>
                  <a:srgbClr val="FF0000"/>
                </a:solidFill>
                <a:latin typeface="Franklin Gothic Demi Cond"/>
                <a:cs typeface="Calibri"/>
              </a:rPr>
              <a:t> CBs, </a:t>
            </a:r>
            <a:r>
              <a:rPr lang="en-US" sz="2400" b="1" dirty="0" err="1">
                <a:solidFill>
                  <a:srgbClr val="FF0000"/>
                </a:solidFill>
                <a:latin typeface="Franklin Gothic Demi Cond"/>
                <a:cs typeface="Calibri"/>
              </a:rPr>
              <a:t>λόγω</a:t>
            </a:r>
            <a:r>
              <a:rPr lang="en-US" sz="2400" b="1" dirty="0">
                <a:solidFill>
                  <a:srgbClr val="FF0000"/>
                </a:solidFill>
                <a:latin typeface="Franklin Gothic Demi Cond"/>
                <a:cs typeface="Calibri"/>
              </a:rPr>
              <a:t> υπ</a:t>
            </a:r>
            <a:r>
              <a:rPr lang="en-US" sz="2400" b="1" dirty="0" err="1">
                <a:solidFill>
                  <a:srgbClr val="FF0000"/>
                </a:solidFill>
                <a:latin typeface="Franklin Gothic Demi Cond"/>
                <a:cs typeface="Calibri"/>
              </a:rPr>
              <a:t>ερμορι</a:t>
            </a:r>
            <a:r>
              <a:rPr lang="en-US" sz="2400" b="1" dirty="0">
                <a:solidFill>
                  <a:srgbClr val="FF0000"/>
                </a:solidFill>
                <a:latin typeface="Franklin Gothic Demi Cond"/>
                <a:cs typeface="Calibri"/>
              </a:rPr>
              <a:t>α</a:t>
            </a:r>
            <a:r>
              <a:rPr lang="en-US" sz="2400" b="1" dirty="0" err="1">
                <a:solidFill>
                  <a:srgbClr val="FF0000"/>
                </a:solidFill>
                <a:latin typeface="Franklin Gothic Demi Cond"/>
                <a:cs typeface="Calibri"/>
              </a:rPr>
              <a:t>κής</a:t>
            </a:r>
            <a:r>
              <a:rPr lang="en-US" sz="2400" b="1" dirty="0">
                <a:solidFill>
                  <a:srgbClr val="FF0000"/>
                </a:solidFill>
                <a:latin typeface="Franklin Gothic Demi Cond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Demi Cond"/>
                <a:cs typeface="Calibri"/>
              </a:rPr>
              <a:t>χημεί</a:t>
            </a:r>
            <a:r>
              <a:rPr lang="en-US" sz="2400" b="1" dirty="0">
                <a:solidFill>
                  <a:srgbClr val="FF0000"/>
                </a:solidFill>
                <a:latin typeface="Franklin Gothic Demi Cond"/>
                <a:cs typeface="Calibri"/>
              </a:rPr>
              <a:t>ας</a:t>
            </a:r>
            <a:endParaRPr lang="el-GR"/>
          </a:p>
        </p:txBody>
      </p:sp>
      <p:sp>
        <p:nvSpPr>
          <p:cNvPr id="16" name="Ορθογώνιο: Ψαλίδισμα μίας γωνίας 15">
            <a:extLst>
              <a:ext uri="{FF2B5EF4-FFF2-40B4-BE49-F238E27FC236}">
                <a16:creationId xmlns:a16="http://schemas.microsoft.com/office/drawing/2014/main" id="{AB3A1BE0-0023-4F62-BD7F-1E79BBDDD911}"/>
              </a:ext>
            </a:extLst>
          </p:cNvPr>
          <p:cNvSpPr/>
          <p:nvPr/>
        </p:nvSpPr>
        <p:spPr>
          <a:xfrm>
            <a:off x="-2899" y="192569"/>
            <a:ext cx="5731563" cy="788504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Franklin Gothic Demi Cond"/>
                <a:ea typeface="+mn-lt"/>
                <a:cs typeface="Calibri Light"/>
              </a:rPr>
              <a:t>Ιστορική</a:t>
            </a:r>
            <a:r>
              <a:rPr lang="en-US" sz="4000" b="1" dirty="0">
                <a:latin typeface="Franklin Gothic Demi Cond"/>
                <a:ea typeface="+mn-lt"/>
                <a:cs typeface="Calibri Light"/>
              </a:rPr>
              <a:t> </a:t>
            </a:r>
            <a:r>
              <a:rPr lang="en-US" sz="4000" b="1" dirty="0" err="1">
                <a:latin typeface="Franklin Gothic Demi Cond"/>
                <a:ea typeface="+mn-lt"/>
                <a:cs typeface="Calibri Light"/>
              </a:rPr>
              <a:t>Αν</a:t>
            </a:r>
            <a:r>
              <a:rPr lang="en-US" sz="4000" b="1" dirty="0">
                <a:latin typeface="Franklin Gothic Demi Cond"/>
                <a:ea typeface="+mn-lt"/>
                <a:cs typeface="Calibri Light"/>
              </a:rPr>
              <a:t>α</a:t>
            </a:r>
            <a:r>
              <a:rPr lang="en-US" sz="4000" b="1" dirty="0" err="1">
                <a:latin typeface="Franklin Gothic Demi Cond"/>
                <a:ea typeface="+mn-lt"/>
                <a:cs typeface="Calibri Light"/>
              </a:rPr>
              <a:t>δρομή</a:t>
            </a:r>
            <a:endParaRPr lang="el-GR" dirty="0" err="1">
              <a:latin typeface="Franklin Gothic Demi Cond"/>
            </a:endParaRPr>
          </a:p>
        </p:txBody>
      </p:sp>
    </p:spTree>
    <p:extLst>
      <p:ext uri="{BB962C8B-B14F-4D97-AF65-F5344CB8AC3E}">
        <p14:creationId xmlns:p14="http://schemas.microsoft.com/office/powerpoint/2010/main" val="115603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6D7AECF-B39D-41F8-A698-3C5F395E8A02}"/>
              </a:ext>
            </a:extLst>
          </p:cNvPr>
          <p:cNvSpPr/>
          <p:nvPr/>
        </p:nvSpPr>
        <p:spPr>
          <a:xfrm rot="5400000">
            <a:off x="8109629" y="278484"/>
            <a:ext cx="1695450" cy="31718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D5BA4C8-5C88-464F-AADC-472F6F8338E2}"/>
              </a:ext>
            </a:extLst>
          </p:cNvPr>
          <p:cNvSpPr/>
          <p:nvPr/>
        </p:nvSpPr>
        <p:spPr>
          <a:xfrm rot="5400000">
            <a:off x="1398854" y="1921132"/>
            <a:ext cx="2514600" cy="451485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00328-CC96-4C52-828F-964DAC22DD00}"/>
              </a:ext>
            </a:extLst>
          </p:cNvPr>
          <p:cNvSpPr txBox="1"/>
          <p:nvPr/>
        </p:nvSpPr>
        <p:spPr>
          <a:xfrm>
            <a:off x="7641150" y="1370239"/>
            <a:ext cx="3854111" cy="18774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r>
              <a:rPr lang="en-US" sz="2000" dirty="0" err="1">
                <a:latin typeface="Franklin Gothic Demi Cond"/>
                <a:cs typeface="Calibri"/>
              </a:rPr>
              <a:t>Κλ</a:t>
            </a:r>
            <a:r>
              <a:rPr lang="en-US" sz="2000" dirty="0">
                <a:latin typeface="Franklin Gothic Demi Cond"/>
                <a:cs typeface="Calibri"/>
              </a:rPr>
              <a:t>α</a:t>
            </a:r>
            <a:r>
              <a:rPr lang="en-US" sz="2000" dirty="0" err="1">
                <a:latin typeface="Franklin Gothic Demi Cond"/>
                <a:cs typeface="Calibri"/>
              </a:rPr>
              <a:t>σμ</a:t>
            </a:r>
            <a:r>
              <a:rPr lang="en-US" sz="2000" dirty="0">
                <a:latin typeface="Franklin Gothic Demi Cond"/>
                <a:cs typeface="Calibri"/>
              </a:rPr>
              <a:t>α</a:t>
            </a:r>
            <a:r>
              <a:rPr lang="en-US" sz="2000" dirty="0" err="1">
                <a:latin typeface="Franklin Gothic Demi Cond"/>
                <a:cs typeface="Calibri"/>
              </a:rPr>
              <a:t>τική</a:t>
            </a:r>
            <a:r>
              <a:rPr lang="en-US" sz="2000" dirty="0">
                <a:latin typeface="Franklin Gothic Demi Cond"/>
                <a:cs typeface="Calibri"/>
              </a:rPr>
              <a:t> 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Κρυστάλλωση</a:t>
            </a:r>
            <a:r>
              <a:rPr lang="en-US" sz="2000" dirty="0">
                <a:latin typeface="Franklin Gothic Demi Cond"/>
                <a:cs typeface="Calibri"/>
              </a:rPr>
              <a:t> -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Franklin Gothic Demi Cond"/>
                <a:cs typeface="Calibri"/>
              </a:rPr>
              <a:t>Δι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Demi Cond"/>
                <a:cs typeface="Calibri"/>
              </a:rPr>
              <a:t>α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Franklin Gothic Demi Cond"/>
                <a:cs typeface="Calibri"/>
              </a:rPr>
              <a:t>λύση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Franklin Gothic Demi Cond"/>
            </a:endParaRPr>
          </a:p>
          <a:p>
            <a:pPr marL="342900" indent="-342900">
              <a:buAutoNum type="romanUcPeriod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CB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8</a:t>
            </a:r>
          </a:p>
          <a:p>
            <a:pPr marL="342900" indent="-342900">
              <a:buAutoNum type="romanU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Demi Cond"/>
                <a:cs typeface="Calibri"/>
              </a:rPr>
              <a:t>CB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Franklin Gothic Demi Cond"/>
                <a:cs typeface="Calibri"/>
              </a:rPr>
              <a:t>6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Demi Cond"/>
                <a:cs typeface="Calibri"/>
              </a:rPr>
              <a:t>(acetone/water)</a:t>
            </a:r>
          </a:p>
          <a:p>
            <a:pPr marL="342900" indent="-342900">
              <a:buAutoNum type="romanUcPeriod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CB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5 -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CB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/>
                <a:cs typeface="Calibri"/>
              </a:rPr>
              <a:t>7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Franklin Gothic Demi Cond"/>
              <a:cs typeface="Calibri"/>
            </a:endParaRPr>
          </a:p>
          <a:p>
            <a:pPr marL="342900" indent="-342900">
              <a:buAutoNum type="romanUcPeriod"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BD003F-EF29-4822-9DA7-FD5318338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229" y="3354440"/>
            <a:ext cx="7591651" cy="3317654"/>
          </a:xfrm>
          <a:ln w="57150">
            <a:solidFill>
              <a:schemeClr val="accent6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859A79-3C92-4BE7-BBBF-454A2EE56BD4}"/>
              </a:ext>
            </a:extLst>
          </p:cNvPr>
          <p:cNvSpPr txBox="1"/>
          <p:nvPr/>
        </p:nvSpPr>
        <p:spPr>
          <a:xfrm>
            <a:off x="7642913" y="39964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 Light"/>
              </a:rPr>
              <a:t>Δι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 Light"/>
              </a:rPr>
              <a:t>α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 Light"/>
              </a:rPr>
              <a:t>χωρισμός</a:t>
            </a:r>
            <a:endParaRPr lang="en-US" sz="2800" b="1" dirty="0">
              <a:solidFill>
                <a:schemeClr val="accent6"/>
              </a:solidFill>
              <a:latin typeface="Franklin Gothic Demi Cond"/>
              <a:cs typeface="Calibri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2F7F3D-36F6-4320-96EC-11A861F557AD}"/>
              </a:ext>
            </a:extLst>
          </p:cNvPr>
          <p:cNvSpPr txBox="1"/>
          <p:nvPr/>
        </p:nvSpPr>
        <p:spPr>
          <a:xfrm>
            <a:off x="2215401" y="5105578"/>
            <a:ext cx="1185332" cy="1015663"/>
          </a:xfrm>
          <a:prstGeom prst="rect">
            <a:avLst/>
          </a:prstGeom>
          <a:noFill/>
        </p:spPr>
        <p:txBody>
          <a:bodyPr wrap="square" lIns="108000" rIns="108000" rtlCol="0" anchor="t">
            <a:spAutoFit/>
          </a:bodyPr>
          <a:lstStyle/>
          <a:p>
            <a:pPr algn="ctr"/>
            <a:endParaRPr lang="en-US" altLang="ko-KR" sz="6000" b="1">
              <a:solidFill>
                <a:schemeClr val="tx1">
                  <a:lumMod val="50000"/>
                  <a:lumOff val="50000"/>
                </a:schemeClr>
              </a:solidFill>
              <a:ea typeface="맑은 고딕"/>
              <a:cs typeface="Arial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DC79077E-C5AA-461F-B203-62D2CBBE6E0C}"/>
              </a:ext>
            </a:extLst>
          </p:cNvPr>
          <p:cNvSpPr/>
          <p:nvPr/>
        </p:nvSpPr>
        <p:spPr>
          <a:xfrm>
            <a:off x="0" y="1589433"/>
            <a:ext cx="1428750" cy="133350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a typeface="+mn-lt"/>
                <a:cs typeface="+mn-lt"/>
              </a:rPr>
              <a:t>01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310FD-0D87-43CA-892A-3D7F8E5898BB}"/>
              </a:ext>
            </a:extLst>
          </p:cNvPr>
          <p:cNvSpPr txBox="1"/>
          <p:nvPr/>
        </p:nvSpPr>
        <p:spPr>
          <a:xfrm>
            <a:off x="1491665" y="194470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Σύνθεση</a:t>
            </a:r>
            <a:endParaRPr lang="en-US" sz="2800" b="1">
              <a:solidFill>
                <a:schemeClr val="accent6"/>
              </a:solidFill>
              <a:latin typeface="Franklin Gothic Demi Cond"/>
              <a:cs typeface="Calibri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CA00767-84A1-4B50-AC53-A50A0F7F8F1E}"/>
              </a:ext>
            </a:extLst>
          </p:cNvPr>
          <p:cNvSpPr/>
          <p:nvPr/>
        </p:nvSpPr>
        <p:spPr>
          <a:xfrm>
            <a:off x="6094758" y="39756"/>
            <a:ext cx="1428750" cy="133350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a typeface="+mn-lt"/>
                <a:cs typeface="+mn-lt"/>
              </a:rPr>
              <a:t>02</a:t>
            </a:r>
            <a:endParaRPr lang="en-US" sz="4000"/>
          </a:p>
        </p:txBody>
      </p:sp>
      <p:sp>
        <p:nvSpPr>
          <p:cNvPr id="5" name="Ορθογώνιο: Ψαλίδισμα μίας γωνίας 4">
            <a:extLst>
              <a:ext uri="{FF2B5EF4-FFF2-40B4-BE49-F238E27FC236}">
                <a16:creationId xmlns:a16="http://schemas.microsoft.com/office/drawing/2014/main" id="{D02EA316-853E-4580-8D54-668C6F32691E}"/>
              </a:ext>
            </a:extLst>
          </p:cNvPr>
          <p:cNvSpPr/>
          <p:nvPr/>
        </p:nvSpPr>
        <p:spPr>
          <a:xfrm>
            <a:off x="-2899" y="225699"/>
            <a:ext cx="5731563" cy="788504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Franklin Gothic Demi Cond"/>
                <a:ea typeface="+mn-lt"/>
                <a:cs typeface="Calibri Light"/>
              </a:rPr>
              <a:t>Συνθετική</a:t>
            </a:r>
            <a:r>
              <a:rPr lang="en-US" sz="4000" b="1" dirty="0">
                <a:latin typeface="Franklin Gothic Demi Cond"/>
                <a:ea typeface="+mn-lt"/>
                <a:cs typeface="Calibri Light"/>
              </a:rPr>
              <a:t> </a:t>
            </a:r>
            <a:r>
              <a:rPr lang="en-US" sz="4000" b="1" dirty="0" err="1">
                <a:latin typeface="Franklin Gothic Demi Cond"/>
                <a:ea typeface="+mn-lt"/>
                <a:cs typeface="Calibri Light"/>
              </a:rPr>
              <a:t>Πορεί</a:t>
            </a:r>
            <a:r>
              <a:rPr lang="en-US" sz="4000" b="1" dirty="0">
                <a:latin typeface="Franklin Gothic Demi Cond"/>
                <a:ea typeface="+mn-lt"/>
                <a:cs typeface="Calibri Light"/>
              </a:rPr>
              <a:t>α</a:t>
            </a:r>
            <a:endParaRPr lang="el-GR" sz="4000" dirty="0">
              <a:latin typeface="Franklin Gothic Demi Con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78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62BB5CD-6D97-42E0-8510-82B57AF08E3D}"/>
              </a:ext>
            </a:extLst>
          </p:cNvPr>
          <p:cNvSpPr/>
          <p:nvPr/>
        </p:nvSpPr>
        <p:spPr>
          <a:xfrm rot="5400000">
            <a:off x="1775092" y="325695"/>
            <a:ext cx="4038600" cy="642937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F95826-08FB-4D7E-87CB-754E04EBA2BF}"/>
              </a:ext>
            </a:extLst>
          </p:cNvPr>
          <p:cNvSpPr/>
          <p:nvPr/>
        </p:nvSpPr>
        <p:spPr>
          <a:xfrm>
            <a:off x="932099" y="1984423"/>
            <a:ext cx="9843370" cy="4749449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BD6A1-2A01-4FC8-9021-3B75E2C89BCE}"/>
              </a:ext>
            </a:extLst>
          </p:cNvPr>
          <p:cNvSpPr txBox="1"/>
          <p:nvPr/>
        </p:nvSpPr>
        <p:spPr>
          <a:xfrm>
            <a:off x="1528590" y="475926"/>
            <a:ext cx="973689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Χαρα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κτηρισμός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 (X-ray 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κρυστ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α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λλογρ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α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φί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α, φα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σμ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α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τοσκο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π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ίες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θεωρητικοί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 υπ</a:t>
            </a:r>
            <a:r>
              <a:rPr lang="en-US" sz="2800" b="1" dirty="0" err="1">
                <a:solidFill>
                  <a:schemeClr val="accent6"/>
                </a:solidFill>
                <a:latin typeface="Franklin Gothic Demi Cond"/>
                <a:cs typeface="Calibri"/>
              </a:rPr>
              <a:t>ολογισμοί</a:t>
            </a:r>
            <a:r>
              <a:rPr lang="en-US" sz="2800" b="1" dirty="0">
                <a:solidFill>
                  <a:schemeClr val="accent6"/>
                </a:solidFill>
                <a:latin typeface="Franklin Gothic Demi Cond"/>
                <a:cs typeface="Calibri"/>
              </a:rPr>
              <a:t>)</a:t>
            </a: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A5CF567-FFEA-434C-858A-CDEEB298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89" y="2225063"/>
            <a:ext cx="9413309" cy="1468422"/>
          </a:xfrm>
          <a:prstGeom prst="rect">
            <a:avLst/>
          </a:prstGeom>
        </p:spPr>
      </p:pic>
      <p:pic>
        <p:nvPicPr>
          <p:cNvPr id="12" name="Picture 12" descr="A close up of a map&#10;&#10;Description generated with high confidence">
            <a:extLst>
              <a:ext uri="{FF2B5EF4-FFF2-40B4-BE49-F238E27FC236}">
                <a16:creationId xmlns:a16="http://schemas.microsoft.com/office/drawing/2014/main" id="{7719B54F-97BE-4989-8BD9-4DCA8AB7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88" y="4048576"/>
            <a:ext cx="4475966" cy="2382956"/>
          </a:xfrm>
          <a:prstGeom prst="rect">
            <a:avLst/>
          </a:prstGeom>
        </p:spPr>
      </p:pic>
      <p:pic>
        <p:nvPicPr>
          <p:cNvPr id="14" name="Picture 1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867991E-9F7B-4EB3-AEC9-A60827C8E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61" y="3218427"/>
            <a:ext cx="4173255" cy="3312570"/>
          </a:xfrm>
          <a:prstGeom prst="rect">
            <a:avLst/>
          </a:prstGeom>
        </p:spPr>
      </p:pic>
      <p:sp>
        <p:nvSpPr>
          <p:cNvPr id="3" name="Diamond 2">
            <a:extLst>
              <a:ext uri="{FF2B5EF4-FFF2-40B4-BE49-F238E27FC236}">
                <a16:creationId xmlns:a16="http://schemas.microsoft.com/office/drawing/2014/main" id="{B8C2B7D1-1512-45F7-95EA-C7DFEAB4B08A}"/>
              </a:ext>
            </a:extLst>
          </p:cNvPr>
          <p:cNvSpPr/>
          <p:nvPr/>
        </p:nvSpPr>
        <p:spPr>
          <a:xfrm>
            <a:off x="95250" y="85725"/>
            <a:ext cx="1428750" cy="133350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a typeface="+mn-lt"/>
                <a:cs typeface="+mn-lt"/>
              </a:rPr>
              <a:t>03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3936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6CFC0A-8C37-453C-9488-1B30FBC3B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5FA1-B1F1-4841-A1BB-8FFA542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60987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rgbClr val="1B1B1B"/>
                </a:solidFill>
                <a:latin typeface="Franklin Gothic Demi Cond"/>
              </a:rPr>
              <a:t>Υπ</a:t>
            </a:r>
            <a:r>
              <a:rPr lang="en-US" sz="4600" dirty="0" err="1">
                <a:solidFill>
                  <a:srgbClr val="1B1B1B"/>
                </a:solidFill>
                <a:latin typeface="Franklin Gothic Demi Cond"/>
              </a:rPr>
              <a:t>ερμορι</a:t>
            </a:r>
            <a:r>
              <a:rPr lang="en-US" sz="4600" dirty="0">
                <a:solidFill>
                  <a:srgbClr val="1B1B1B"/>
                </a:solidFill>
                <a:latin typeface="Franklin Gothic Demi Cond"/>
              </a:rPr>
              <a:t>α</a:t>
            </a:r>
            <a:r>
              <a:rPr lang="en-US" sz="4600" dirty="0" err="1">
                <a:solidFill>
                  <a:srgbClr val="1B1B1B"/>
                </a:solidFill>
                <a:latin typeface="Franklin Gothic Demi Cond"/>
              </a:rPr>
              <a:t>κή</a:t>
            </a:r>
            <a:r>
              <a:rPr lang="en-US" sz="4600" dirty="0">
                <a:solidFill>
                  <a:srgbClr val="1B1B1B"/>
                </a:solidFill>
                <a:latin typeface="Franklin Gothic Demi Cond"/>
              </a:rPr>
              <a:t> </a:t>
            </a:r>
            <a:r>
              <a:rPr lang="en-US" sz="4600" dirty="0" err="1">
                <a:solidFill>
                  <a:srgbClr val="1B1B1B"/>
                </a:solidFill>
                <a:latin typeface="Franklin Gothic Demi Cond"/>
              </a:rPr>
              <a:t>Χημεί</a:t>
            </a:r>
            <a:r>
              <a:rPr lang="en-US" sz="4600" dirty="0">
                <a:solidFill>
                  <a:srgbClr val="1B1B1B"/>
                </a:solidFill>
                <a:latin typeface="Franklin Gothic Demi Cond"/>
              </a:rPr>
              <a:t>α </a:t>
            </a:r>
            <a:r>
              <a:rPr lang="en-US" sz="4600" dirty="0" err="1">
                <a:solidFill>
                  <a:srgbClr val="1B1B1B"/>
                </a:solidFill>
                <a:latin typeface="Franklin Gothic Demi Cond"/>
              </a:rPr>
              <a:t>των</a:t>
            </a:r>
            <a:r>
              <a:rPr lang="en-US" sz="4600" dirty="0">
                <a:solidFill>
                  <a:srgbClr val="1B1B1B"/>
                </a:solidFill>
                <a:latin typeface="Franklin Gothic Demi Cond"/>
              </a:rPr>
              <a:t> Cucurbiturils και </a:t>
            </a:r>
            <a:r>
              <a:rPr lang="en-US" sz="4600" dirty="0" err="1">
                <a:solidFill>
                  <a:srgbClr val="1B1B1B"/>
                </a:solidFill>
                <a:latin typeface="Franklin Gothic Demi Cond"/>
              </a:rPr>
              <a:t>εφ</a:t>
            </a:r>
            <a:r>
              <a:rPr lang="en-US" sz="4600" dirty="0">
                <a:solidFill>
                  <a:srgbClr val="1B1B1B"/>
                </a:solidFill>
                <a:latin typeface="Franklin Gothic Demi Cond"/>
              </a:rPr>
              <a:t>α</a:t>
            </a:r>
            <a:r>
              <a:rPr lang="en-US" sz="4600" dirty="0" err="1">
                <a:solidFill>
                  <a:srgbClr val="1B1B1B"/>
                </a:solidFill>
                <a:latin typeface="Franklin Gothic Demi Cond"/>
              </a:rPr>
              <a:t>ρμογές</a:t>
            </a:r>
            <a:endParaRPr lang="en-US" sz="4600">
              <a:solidFill>
                <a:srgbClr val="1B1B1B"/>
              </a:solidFill>
              <a:latin typeface="Franklin Gothic Demi Cond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7C9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7C9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7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641108B0-19C1-4AE3-AEC6-6E8849EEF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1270854"/>
            <a:ext cx="1835426" cy="182217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A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7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60B69BB-730C-48DA-823E-5A2E4089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36" y="3159586"/>
            <a:ext cx="2410102" cy="3845246"/>
          </a:xfrm>
          <a:prstGeom prst="rect">
            <a:avLst/>
          </a:prstGeom>
        </p:spPr>
      </p:pic>
      <p:sp>
        <p:nvSpPr>
          <p:cNvPr id="26" name="Rectangle: Diagonal Corners Snipped 25">
            <a:extLst>
              <a:ext uri="{FF2B5EF4-FFF2-40B4-BE49-F238E27FC236}">
                <a16:creationId xmlns:a16="http://schemas.microsoft.com/office/drawing/2014/main" id="{EBA0892D-D987-4AB6-8C86-65F4542BBB71}"/>
              </a:ext>
            </a:extLst>
          </p:cNvPr>
          <p:cNvSpPr/>
          <p:nvPr/>
        </p:nvSpPr>
        <p:spPr>
          <a:xfrm>
            <a:off x="2123661" y="1230382"/>
            <a:ext cx="3695700" cy="1971675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cs typeface="Calibri"/>
              </a:rPr>
              <a:t>  </a:t>
            </a:r>
            <a:r>
              <a:rPr lang="en-US" sz="2000" b="1" dirty="0">
                <a:solidFill>
                  <a:schemeClr val="bg1"/>
                </a:solidFill>
                <a:latin typeface="Franklin Gothic Demi Cond"/>
                <a:cs typeface="Calibri"/>
              </a:rPr>
              <a:t>Καρβ</a:t>
            </a:r>
            <a:r>
              <a:rPr lang="en-US" sz="2000" b="1" dirty="0" err="1">
                <a:solidFill>
                  <a:schemeClr val="bg1"/>
                </a:solidFill>
                <a:latin typeface="Franklin Gothic Demi Cond"/>
                <a:cs typeface="Calibri"/>
              </a:rPr>
              <a:t>ονυλομάδες</a:t>
            </a:r>
            <a:r>
              <a:rPr lang="en-US" sz="2000" b="1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r>
              <a:rPr lang="en-US" sz="2000" b="1" dirty="0" err="1">
                <a:solidFill>
                  <a:schemeClr val="bg1"/>
                </a:solidFill>
                <a:latin typeface="Franklin Gothic Demi Cond"/>
                <a:cs typeface="Calibri"/>
              </a:rPr>
              <a:t>στις</a:t>
            </a:r>
            <a:endParaRPr lang="en-US" sz="2000">
              <a:solidFill>
                <a:schemeClr val="bg1"/>
              </a:solidFill>
              <a:latin typeface="Franklin Gothic Demi Cond"/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Franklin Gothic Demi Cond"/>
                <a:cs typeface="Calibri"/>
              </a:rPr>
              <a:t>           "</a:t>
            </a:r>
            <a:r>
              <a:rPr lang="en-US" sz="2000" b="1" dirty="0" err="1">
                <a:solidFill>
                  <a:schemeClr val="bg1"/>
                </a:solidFill>
                <a:latin typeface="Franklin Gothic Demi Cond"/>
                <a:cs typeface="Calibri"/>
              </a:rPr>
              <a:t>εισόδους</a:t>
            </a:r>
            <a:r>
              <a:rPr lang="en-US" sz="2000" b="1" dirty="0">
                <a:solidFill>
                  <a:schemeClr val="bg1"/>
                </a:solidFill>
                <a:latin typeface="Franklin Gothic Demi Cond"/>
                <a:cs typeface="Calibri"/>
              </a:rPr>
              <a:t>"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endParaRPr lang="en-US" sz="2000">
              <a:solidFill>
                <a:schemeClr val="bg1"/>
              </a:solidFill>
              <a:latin typeface="Franklin Gothic Demi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Αλληλε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π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ιδράσεις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ιόντος-δι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π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όλου</a:t>
            </a:r>
            <a:endParaRPr lang="en-US" sz="2000">
              <a:solidFill>
                <a:schemeClr val="bg1"/>
              </a:solidFill>
              <a:latin typeface="Franklin Gothic Demi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Δεσμοί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υδρογόνου</a:t>
            </a:r>
            <a:endParaRPr lang="en-US" sz="2000">
              <a:solidFill>
                <a:schemeClr val="bg1"/>
              </a:solidFill>
              <a:latin typeface="Franklin Gothic Demi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Συν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α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ρμογή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με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μετ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α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λλικά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ιόντ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α</a:t>
            </a:r>
            <a:endParaRPr lang="en-US" sz="2000">
              <a:solidFill>
                <a:schemeClr val="bg1"/>
              </a:solidFill>
              <a:latin typeface="Franklin Gothic Demi Cond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1AF5BC-9651-488F-929B-A77125D17B45}"/>
              </a:ext>
            </a:extLst>
          </p:cNvPr>
          <p:cNvSpPr/>
          <p:nvPr/>
        </p:nvSpPr>
        <p:spPr>
          <a:xfrm>
            <a:off x="6448425" y="1343025"/>
            <a:ext cx="3400425" cy="16668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D1BF510B-C98F-418A-9AE8-23B2C917A4F2}"/>
              </a:ext>
            </a:extLst>
          </p:cNvPr>
          <p:cNvSpPr/>
          <p:nvPr/>
        </p:nvSpPr>
        <p:spPr>
          <a:xfrm rot="10860000">
            <a:off x="10681657" y="421826"/>
            <a:ext cx="1440492" cy="1513561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393BA6B4-54E0-40CA-B630-261624146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157" y="793230"/>
            <a:ext cx="2067339" cy="3663397"/>
          </a:xfrm>
          <a:prstGeom prst="rect">
            <a:avLst/>
          </a:prstGeom>
        </p:spPr>
      </p:pic>
      <p:pic>
        <p:nvPicPr>
          <p:cNvPr id="31" name="Picture 3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06AE3F8-D6EE-4744-AD55-86A66F82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781" y="654525"/>
            <a:ext cx="1917788" cy="3308516"/>
          </a:xfrm>
          <a:prstGeom prst="rect">
            <a:avLst/>
          </a:prstGeom>
        </p:spPr>
      </p:pic>
      <p:pic>
        <p:nvPicPr>
          <p:cNvPr id="34" name="Picture 3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D38D6A0-EF3A-4ADF-BC0F-1AE6262E8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077" y="1055712"/>
            <a:ext cx="1801881" cy="2833543"/>
          </a:xfrm>
          <a:prstGeom prst="rect">
            <a:avLst/>
          </a:prstGeom>
        </p:spPr>
      </p:pic>
      <p:pic>
        <p:nvPicPr>
          <p:cNvPr id="41" name="Picture 4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ABAE162-766D-4E2B-8D50-372998996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696" y="3526383"/>
            <a:ext cx="2144377" cy="3361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AA27D-51FB-41A7-928B-802B4CDC2803}"/>
              </a:ext>
            </a:extLst>
          </p:cNvPr>
          <p:cNvSpPr txBox="1"/>
          <p:nvPr/>
        </p:nvSpPr>
        <p:spPr>
          <a:xfrm>
            <a:off x="6515100" y="1343025"/>
            <a:ext cx="31623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Franklin Gothic Demi Cond"/>
                <a:cs typeface="Calibri"/>
              </a:rPr>
              <a:t>    </a:t>
            </a:r>
            <a:r>
              <a:rPr lang="en-US" sz="2000" b="1" dirty="0">
                <a:solidFill>
                  <a:schemeClr val="bg1"/>
                </a:solidFill>
                <a:latin typeface="Franklin Gothic Demi Cond"/>
                <a:cs typeface="Calibri"/>
              </a:rPr>
              <a:t> CB[7] </a:t>
            </a:r>
            <a:r>
              <a:rPr lang="en-US" sz="2000" b="1" dirty="0" err="1">
                <a:solidFill>
                  <a:schemeClr val="bg1"/>
                </a:solidFill>
                <a:latin typeface="Franklin Gothic Demi Cond"/>
                <a:cs typeface="Calibri"/>
              </a:rPr>
              <a:t>ως</a:t>
            </a:r>
            <a:r>
              <a:rPr lang="en-US" sz="2000" b="1" dirty="0">
                <a:solidFill>
                  <a:schemeClr val="bg1"/>
                </a:solidFill>
                <a:latin typeface="Franklin Gothic Demi Cond"/>
                <a:cs typeface="Calibri"/>
              </a:rPr>
              <a:t> α</a:t>
            </a:r>
            <a:r>
              <a:rPr lang="en-US" sz="2000" b="1" dirty="0" err="1">
                <a:solidFill>
                  <a:schemeClr val="bg1"/>
                </a:solidFill>
                <a:latin typeface="Franklin Gothic Demi Cond"/>
                <a:cs typeface="Calibri"/>
              </a:rPr>
              <a:t>ντικ</a:t>
            </a:r>
            <a:r>
              <a:rPr lang="en-US" sz="2000" b="1" dirty="0">
                <a:solidFill>
                  <a:schemeClr val="bg1"/>
                </a:solidFill>
                <a:latin typeface="Franklin Gothic Demi Cond"/>
                <a:cs typeface="Calibri"/>
              </a:rPr>
              <a:t>α</a:t>
            </a:r>
            <a:r>
              <a:rPr lang="en-US" sz="2000" b="1" dirty="0" err="1">
                <a:solidFill>
                  <a:schemeClr val="bg1"/>
                </a:solidFill>
                <a:latin typeface="Franklin Gothic Demi Cond"/>
                <a:cs typeface="Calibri"/>
              </a:rPr>
              <a:t>ρκινικό</a:t>
            </a:r>
            <a:endParaRPr lang="en-US" sz="2000" b="1" dirty="0">
              <a:solidFill>
                <a:schemeClr val="bg1"/>
              </a:solidFill>
              <a:latin typeface="Franklin Gothic Demi Cond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Δι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α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λυτό</a:t>
            </a:r>
            <a:endParaRPr lang="en-US" sz="2000" dirty="0">
              <a:solidFill>
                <a:schemeClr val="bg1"/>
              </a:solidFill>
              <a:latin typeface="Franklin Gothic Demi Cond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Κα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τάλληλος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 host 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γι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α oxaliplatin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Ελεγχόμενη</a:t>
            </a:r>
            <a:r>
              <a:rPr lang="en-US" sz="2000" dirty="0">
                <a:solidFill>
                  <a:schemeClr val="bg1"/>
                </a:solidFill>
                <a:latin typeface="Franklin Gothic Demi Cond"/>
                <a:cs typeface="Calibri"/>
              </a:rPr>
              <a:t> απ</a:t>
            </a:r>
            <a:r>
              <a:rPr lang="en-US" sz="2000" dirty="0" err="1">
                <a:solidFill>
                  <a:schemeClr val="bg1"/>
                </a:solidFill>
                <a:latin typeface="Franklin Gothic Demi Cond"/>
                <a:cs typeface="Calibri"/>
              </a:rPr>
              <a:t>ελευθέρωση</a:t>
            </a:r>
            <a:endParaRPr lang="en-US" sz="2000" dirty="0">
              <a:solidFill>
                <a:schemeClr val="bg1"/>
              </a:solidFill>
              <a:latin typeface="Franklin Gothic Demi Cond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8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A318788-B6C7-4288-93C8-3D56DE729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472" y="915436"/>
            <a:ext cx="619125" cy="523875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C1D5F1F6-217A-4A3F-BFB2-B7A3E1646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00000">
            <a:off x="5305145" y="1303540"/>
            <a:ext cx="609600" cy="600075"/>
          </a:xfrm>
          <a:prstGeom prst="rect">
            <a:avLst/>
          </a:prstGeom>
        </p:spPr>
      </p:pic>
      <p:sp>
        <p:nvSpPr>
          <p:cNvPr id="24" name="Rectangle: Diagonal Corners Snipped 23">
            <a:extLst>
              <a:ext uri="{FF2B5EF4-FFF2-40B4-BE49-F238E27FC236}">
                <a16:creationId xmlns:a16="http://schemas.microsoft.com/office/drawing/2014/main" id="{F043E041-D304-4699-971C-EC0BE05A6525}"/>
              </a:ext>
            </a:extLst>
          </p:cNvPr>
          <p:cNvSpPr/>
          <p:nvPr/>
        </p:nvSpPr>
        <p:spPr>
          <a:xfrm>
            <a:off x="4046882" y="3657600"/>
            <a:ext cx="3820768" cy="1333500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anklin Gothic Demi Cond"/>
                <a:ea typeface="+mn-lt"/>
                <a:cs typeface="+mn-lt"/>
              </a:rPr>
              <a:t>Καρβ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ονυλικά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οξυγόν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α - 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κοιλότητ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α: α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ρνητικό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 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φορτίο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    </a:t>
            </a:r>
          </a:p>
          <a:p>
            <a:pPr algn="ctr"/>
            <a:r>
              <a:rPr lang="en-US" sz="2000" dirty="0">
                <a:latin typeface="Franklin Gothic Demi Cond"/>
                <a:ea typeface="+mn-lt"/>
                <a:cs typeface="+mn-lt"/>
              </a:rPr>
              <a:t>guest: 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θετικά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 </a:t>
            </a:r>
            <a:r>
              <a:rPr lang="en-US" sz="2000" dirty="0" err="1">
                <a:latin typeface="Franklin Gothic Demi Cond"/>
                <a:ea typeface="+mn-lt"/>
                <a:cs typeface="+mn-lt"/>
              </a:rPr>
              <a:t>φορτισμένos</a:t>
            </a:r>
            <a:r>
              <a:rPr lang="en-US" sz="2000" dirty="0">
                <a:latin typeface="Franklin Gothic Demi Cond"/>
                <a:ea typeface="+mn-lt"/>
                <a:cs typeface="+mn-lt"/>
              </a:rPr>
              <a:t> </a:t>
            </a:r>
            <a:endParaRPr lang="en-US" sz="2000">
              <a:latin typeface="Franklin Gothic Demi Cond"/>
              <a:cs typeface="Calibri"/>
            </a:endParaRPr>
          </a:p>
        </p:txBody>
      </p:sp>
      <p:pic>
        <p:nvPicPr>
          <p:cNvPr id="30" name="Picture 22" descr="A close up of a logo&#10;&#10;Description generated with high confidence">
            <a:extLst>
              <a:ext uri="{FF2B5EF4-FFF2-40B4-BE49-F238E27FC236}">
                <a16:creationId xmlns:a16="http://schemas.microsoft.com/office/drawing/2014/main" id="{3903E785-4B57-46F7-A535-ABB4CC92C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00000">
            <a:off x="7476844" y="3408564"/>
            <a:ext cx="609600" cy="600075"/>
          </a:xfrm>
          <a:prstGeom prst="rect">
            <a:avLst/>
          </a:prstGeom>
        </p:spPr>
      </p:pic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0738DFBB-F0D9-4499-AA79-C2A40880452C}"/>
              </a:ext>
            </a:extLst>
          </p:cNvPr>
          <p:cNvSpPr/>
          <p:nvPr/>
        </p:nvSpPr>
        <p:spPr>
          <a:xfrm>
            <a:off x="4800600" y="5543550"/>
            <a:ext cx="2962275" cy="914400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Franklin Gothic Demi Cond"/>
              </a:rPr>
              <a:t>Aυστηρή</a:t>
            </a:r>
            <a:r>
              <a:rPr lang="en-US" dirty="0">
                <a:latin typeface="Franklin Gothic Demi Cond"/>
              </a:rPr>
              <a:t> </a:t>
            </a:r>
            <a:r>
              <a:rPr lang="en-US" dirty="0" err="1">
                <a:latin typeface="Franklin Gothic Demi Cond"/>
              </a:rPr>
              <a:t>δομή</a:t>
            </a:r>
            <a:r>
              <a:rPr lang="en-US" dirty="0">
                <a:latin typeface="Franklin Gothic Demi Cond"/>
              </a:rPr>
              <a:t>:</a:t>
            </a:r>
          </a:p>
          <a:p>
            <a:pPr algn="ctr"/>
            <a:r>
              <a:rPr lang="en-US" dirty="0">
                <a:latin typeface="Franklin Gothic Demi Cond"/>
              </a:rPr>
              <a:t> </a:t>
            </a:r>
            <a:r>
              <a:rPr lang="en-US" dirty="0" err="1">
                <a:latin typeface="Franklin Gothic Demi Cond"/>
              </a:rPr>
              <a:t>Yψηλή</a:t>
            </a:r>
            <a:r>
              <a:rPr lang="en-US" dirty="0">
                <a:latin typeface="Franklin Gothic Demi Cond"/>
              </a:rPr>
              <a:t> </a:t>
            </a:r>
            <a:r>
              <a:rPr lang="en-US" dirty="0" err="1">
                <a:latin typeface="Franklin Gothic Demi Cond"/>
              </a:rPr>
              <a:t>εκλεκτικότητ</a:t>
            </a:r>
            <a:r>
              <a:rPr lang="en-US" dirty="0">
                <a:latin typeface="Franklin Gothic Demi Cond"/>
              </a:rPr>
              <a:t>α</a:t>
            </a:r>
            <a:endParaRPr lang="en-US" dirty="0">
              <a:latin typeface="Franklin Gothic Demi Cond"/>
              <a:cs typeface="Calibri"/>
            </a:endParaRPr>
          </a:p>
        </p:txBody>
      </p:sp>
      <p:pic>
        <p:nvPicPr>
          <p:cNvPr id="32" name="Picture 22" descr="A close up of a logo&#10;&#10;Description generated with high confidence">
            <a:extLst>
              <a:ext uri="{FF2B5EF4-FFF2-40B4-BE49-F238E27FC236}">
                <a16:creationId xmlns:a16="http://schemas.microsoft.com/office/drawing/2014/main" id="{4F1A736B-EC8A-462C-90D2-1DC26A47D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00000">
            <a:off x="7476844" y="5332614"/>
            <a:ext cx="609600" cy="600075"/>
          </a:xfrm>
          <a:prstGeom prst="rect">
            <a:avLst/>
          </a:prstGeom>
        </p:spPr>
      </p:pic>
      <p:sp>
        <p:nvSpPr>
          <p:cNvPr id="3" name="Ορθογώνιο: Ψαλίδισμα μίας γωνίας 2">
            <a:extLst>
              <a:ext uri="{FF2B5EF4-FFF2-40B4-BE49-F238E27FC236}">
                <a16:creationId xmlns:a16="http://schemas.microsoft.com/office/drawing/2014/main" id="{7D049A4C-4A5E-4D01-BBFA-466B410F3E79}"/>
              </a:ext>
            </a:extLst>
          </p:cNvPr>
          <p:cNvSpPr/>
          <p:nvPr/>
        </p:nvSpPr>
        <p:spPr>
          <a:xfrm>
            <a:off x="-2899" y="159438"/>
            <a:ext cx="5731563" cy="788504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Franklin Gothic Demi Cond"/>
                <a:ea typeface="+mn-lt"/>
                <a:cs typeface="+mn-lt"/>
              </a:rPr>
              <a:t>Χημεί</a:t>
            </a:r>
            <a:r>
              <a:rPr lang="en-US" sz="4000" dirty="0">
                <a:latin typeface="Franklin Gothic Demi Cond"/>
                <a:ea typeface="+mn-lt"/>
                <a:cs typeface="+mn-lt"/>
              </a:rPr>
              <a:t>α "Host-Guest"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10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6C25CFC0-BF66-4F61-8BB1-F7457705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38551" y="-1104040"/>
            <a:ext cx="2480081" cy="7277349"/>
          </a:xfrm>
          <a:prstGeom prst="rect">
            <a:avLst/>
          </a:prstGeom>
        </p:spPr>
      </p:pic>
      <p:pic>
        <p:nvPicPr>
          <p:cNvPr id="9" name="Picture 9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C556D1C-7E12-4819-A48C-0F2F6C62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5" y="3118570"/>
            <a:ext cx="9265706" cy="3738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BF0CCC-8103-4CA7-9644-73E810BDA634}"/>
              </a:ext>
            </a:extLst>
          </p:cNvPr>
          <p:cNvSpPr/>
          <p:nvPr/>
        </p:nvSpPr>
        <p:spPr>
          <a:xfrm>
            <a:off x="7348222" y="364200"/>
            <a:ext cx="3820040" cy="647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49EE7D3-FAB8-4F72-BE6A-EE18AA23AC29}"/>
              </a:ext>
            </a:extLst>
          </p:cNvPr>
          <p:cNvSpPr txBox="1"/>
          <p:nvPr/>
        </p:nvSpPr>
        <p:spPr>
          <a:xfrm>
            <a:off x="8127785" y="531687"/>
            <a:ext cx="27470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[4+4] </a:t>
            </a:r>
            <a:r>
              <a:rPr lang="en-US" altLang="ko-KR" sz="2000" b="1" dirty="0" err="1">
                <a:solidFill>
                  <a:schemeClr val="bg1"/>
                </a:solidFill>
                <a:latin typeface="Franklin Gothic Demi Cond"/>
                <a:ea typeface="맑은 고딕"/>
                <a:cs typeface="Calibri"/>
              </a:rPr>
              <a:t>φωτοδιμερισμός</a:t>
            </a:r>
            <a:endParaRPr lang="en-US" altLang="ko-KR" sz="2000" b="1" dirty="0">
              <a:solidFill>
                <a:schemeClr val="bg1"/>
              </a:solidFill>
              <a:latin typeface="Franklin Gothic Demi Cond"/>
              <a:ea typeface="맑은 고딕"/>
              <a:cs typeface="Calibri"/>
            </a:endParaRPr>
          </a:p>
        </p:txBody>
      </p:sp>
      <p:sp>
        <p:nvSpPr>
          <p:cNvPr id="8" name="Isosceles Triangle 3">
            <a:extLst>
              <a:ext uri="{FF2B5EF4-FFF2-40B4-BE49-F238E27FC236}">
                <a16:creationId xmlns:a16="http://schemas.microsoft.com/office/drawing/2014/main" id="{41012BD5-0860-4D7F-98DE-8FF6F0D898D7}"/>
              </a:ext>
            </a:extLst>
          </p:cNvPr>
          <p:cNvSpPr/>
          <p:nvPr/>
        </p:nvSpPr>
        <p:spPr>
          <a:xfrm rot="5400000">
            <a:off x="7180095" y="384142"/>
            <a:ext cx="710038" cy="608370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4F3D4-32AE-4E9D-A180-7CE5E72517C4}"/>
              </a:ext>
            </a:extLst>
          </p:cNvPr>
          <p:cNvSpPr/>
          <p:nvPr/>
        </p:nvSpPr>
        <p:spPr>
          <a:xfrm>
            <a:off x="7725909" y="1242514"/>
            <a:ext cx="3820040" cy="647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latin typeface="Franklin Gothic Demi Cond"/>
                <a:cs typeface="Calibri"/>
              </a:rPr>
              <a:t>Στ</a:t>
            </a:r>
            <a:r>
              <a:rPr lang="en-US" b="1" dirty="0">
                <a:latin typeface="Franklin Gothic Demi Cond"/>
                <a:cs typeface="Calibri"/>
              </a:rPr>
              <a:t>α</a:t>
            </a:r>
            <a:r>
              <a:rPr lang="en-US" b="1" dirty="0" err="1">
                <a:latin typeface="Franklin Gothic Demi Cond"/>
                <a:cs typeface="Calibri"/>
              </a:rPr>
              <a:t>θερο</a:t>
            </a:r>
            <a:r>
              <a:rPr lang="en-US" b="1" dirty="0">
                <a:latin typeface="Franklin Gothic Demi Cond"/>
                <a:cs typeface="Calibri"/>
              </a:rPr>
              <a:t>π</a:t>
            </a:r>
            <a:r>
              <a:rPr lang="en-US" b="1" dirty="0" err="1">
                <a:latin typeface="Franklin Gothic Demi Cond"/>
                <a:cs typeface="Calibri"/>
              </a:rPr>
              <a:t>οίηση</a:t>
            </a:r>
            <a:r>
              <a:rPr lang="en-US" b="1" dirty="0">
                <a:latin typeface="Franklin Gothic Demi Cond"/>
                <a:cs typeface="Calibri"/>
              </a:rPr>
              <a:t> </a:t>
            </a:r>
            <a:r>
              <a:rPr lang="en-US" b="1" dirty="0" err="1">
                <a:latin typeface="Franklin Gothic Demi Cond"/>
                <a:cs typeface="Calibri"/>
              </a:rPr>
              <a:t>του</a:t>
            </a:r>
            <a:br>
              <a:rPr lang="en-US" b="1" dirty="0">
                <a:latin typeface="Franklin Gothic Demi Cond"/>
                <a:cs typeface="Calibri"/>
              </a:rPr>
            </a:br>
            <a:r>
              <a:rPr lang="en-US" b="1" dirty="0" err="1">
                <a:latin typeface="Franklin Gothic Demi Cond"/>
                <a:cs typeface="Calibri"/>
              </a:rPr>
              <a:t>φωτο</a:t>
            </a:r>
            <a:r>
              <a:rPr lang="en-US" b="1" dirty="0">
                <a:latin typeface="Franklin Gothic Demi Cond"/>
                <a:cs typeface="Calibri"/>
              </a:rPr>
              <a:t>π</a:t>
            </a:r>
            <a:r>
              <a:rPr lang="en-US" b="1" dirty="0" err="1">
                <a:latin typeface="Franklin Gothic Demi Cond"/>
                <a:cs typeface="Calibri"/>
              </a:rPr>
              <a:t>ροϊόντος</a:t>
            </a:r>
            <a:endParaRPr lang="en-US" b="1">
              <a:latin typeface="Franklin Gothic Demi Cond"/>
              <a:cs typeface="Calibri"/>
            </a:endParaRPr>
          </a:p>
        </p:txBody>
      </p:sp>
      <p:sp>
        <p:nvSpPr>
          <p:cNvPr id="14" name="Isosceles Triangle 3">
            <a:extLst>
              <a:ext uri="{FF2B5EF4-FFF2-40B4-BE49-F238E27FC236}">
                <a16:creationId xmlns:a16="http://schemas.microsoft.com/office/drawing/2014/main" id="{56263033-0F25-4D33-9906-FC8353DBB14D}"/>
              </a:ext>
            </a:extLst>
          </p:cNvPr>
          <p:cNvSpPr/>
          <p:nvPr/>
        </p:nvSpPr>
        <p:spPr>
          <a:xfrm rot="5400000">
            <a:off x="7577660" y="1262456"/>
            <a:ext cx="710038" cy="608370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B72E28-E2AE-4E92-A0B7-70D5CD16E454}"/>
              </a:ext>
            </a:extLst>
          </p:cNvPr>
          <p:cNvSpPr/>
          <p:nvPr/>
        </p:nvSpPr>
        <p:spPr>
          <a:xfrm>
            <a:off x="8077807" y="2095041"/>
            <a:ext cx="3820040" cy="647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Franklin Gothic Demi Cond"/>
                <a:cs typeface="Calibri"/>
              </a:rPr>
              <a:t>Προτροπή επαναφοράς</a:t>
            </a:r>
            <a:br>
              <a:rPr lang="en-US" b="1" dirty="0">
                <a:latin typeface="Franklin Gothic Demi Cond"/>
                <a:cs typeface="Calibri"/>
              </a:rPr>
            </a:br>
            <a:r>
              <a:rPr lang="en-US" b="1" dirty="0">
                <a:latin typeface="Franklin Gothic Demi Cond"/>
                <a:cs typeface="Calibri"/>
              </a:rPr>
              <a:t>α</a:t>
            </a:r>
            <a:r>
              <a:rPr lang="en-US" b="1" dirty="0" err="1">
                <a:latin typeface="Franklin Gothic Demi Cond"/>
                <a:cs typeface="Calibri"/>
              </a:rPr>
              <a:t>ρωμ</a:t>
            </a:r>
            <a:r>
              <a:rPr lang="en-US" b="1" dirty="0">
                <a:latin typeface="Franklin Gothic Demi Cond"/>
                <a:cs typeface="Calibri"/>
              </a:rPr>
              <a:t>α</a:t>
            </a:r>
            <a:r>
              <a:rPr lang="en-US" b="1" dirty="0" err="1">
                <a:latin typeface="Franklin Gothic Demi Cond"/>
                <a:cs typeface="Calibri"/>
              </a:rPr>
              <a:t>τικότητ</a:t>
            </a:r>
            <a:r>
              <a:rPr lang="en-US" b="1" dirty="0">
                <a:latin typeface="Franklin Gothic Demi Cond"/>
                <a:cs typeface="Calibri"/>
              </a:rPr>
              <a:t>ας (</a:t>
            </a:r>
            <a:r>
              <a:rPr lang="en-US" b="1" dirty="0" err="1">
                <a:latin typeface="Franklin Gothic Demi Cond"/>
                <a:cs typeface="Calibri"/>
              </a:rPr>
              <a:t>θερμικά</a:t>
            </a:r>
            <a:r>
              <a:rPr lang="en-US" b="1" dirty="0">
                <a:latin typeface="Franklin Gothic Demi Cond"/>
                <a:cs typeface="Calibri"/>
              </a:rPr>
              <a:t>)</a:t>
            </a:r>
          </a:p>
        </p:txBody>
      </p:sp>
      <p:sp>
        <p:nvSpPr>
          <p:cNvPr id="16" name="Isosceles Triangle 3">
            <a:extLst>
              <a:ext uri="{FF2B5EF4-FFF2-40B4-BE49-F238E27FC236}">
                <a16:creationId xmlns:a16="http://schemas.microsoft.com/office/drawing/2014/main" id="{4F3420FB-EBF6-4BC2-9333-D4B43A1C2661}"/>
              </a:ext>
            </a:extLst>
          </p:cNvPr>
          <p:cNvSpPr/>
          <p:nvPr/>
        </p:nvSpPr>
        <p:spPr>
          <a:xfrm rot="5400000">
            <a:off x="7929558" y="2114983"/>
            <a:ext cx="710038" cy="608370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B2F3E3-6CC1-448A-852E-7BA9D47203DB}"/>
              </a:ext>
            </a:extLst>
          </p:cNvPr>
          <p:cNvSpPr/>
          <p:nvPr/>
        </p:nvSpPr>
        <p:spPr>
          <a:xfrm>
            <a:off x="491493" y="5474142"/>
            <a:ext cx="3727364" cy="8121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Φωτομετασχηματισμός: 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επιπλεον το </a:t>
            </a:r>
            <a:r>
              <a:rPr lang="en-US" b="1">
                <a:ea typeface="+mn-lt"/>
                <a:cs typeface="+mn-lt"/>
              </a:rPr>
              <a:t>προϊόν </a:t>
            </a:r>
            <a:r>
              <a:rPr lang="en-US" b="1">
                <a:cs typeface="Calibri"/>
              </a:rPr>
              <a:t>43</a:t>
            </a:r>
            <a:endParaRPr lang="en-US" sz="2700" b="1" dirty="0">
              <a:cs typeface="Calibri"/>
            </a:endParaRPr>
          </a:p>
        </p:txBody>
      </p:sp>
      <p:sp>
        <p:nvSpPr>
          <p:cNvPr id="26" name="Isosceles Triangle 3">
            <a:extLst>
              <a:ext uri="{FF2B5EF4-FFF2-40B4-BE49-F238E27FC236}">
                <a16:creationId xmlns:a16="http://schemas.microsoft.com/office/drawing/2014/main" id="{C0E6C3A6-F806-421A-93E7-457F348D09AD}"/>
              </a:ext>
            </a:extLst>
          </p:cNvPr>
          <p:cNvSpPr/>
          <p:nvPr/>
        </p:nvSpPr>
        <p:spPr>
          <a:xfrm rot="5400000">
            <a:off x="250570" y="5566165"/>
            <a:ext cx="813011" cy="628965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B08532F3-DFA9-42CB-9D8E-11B1EAEBE72B}"/>
              </a:ext>
            </a:extLst>
          </p:cNvPr>
          <p:cNvSpPr txBox="1"/>
          <p:nvPr/>
        </p:nvSpPr>
        <p:spPr>
          <a:xfrm>
            <a:off x="375100" y="4421958"/>
            <a:ext cx="721641" cy="523220"/>
          </a:xfrm>
          <a:prstGeom prst="rect">
            <a:avLst/>
          </a:prstGeom>
          <a:noFill/>
        </p:spPr>
        <p:txBody>
          <a:bodyPr wrap="square" lIns="108000" rIns="108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>
                <a:solidFill>
                  <a:schemeClr val="bg1"/>
                </a:solidFill>
                <a:ea typeface="맑은 고딕"/>
              </a:rPr>
              <a:t>01</a:t>
            </a:r>
            <a:endParaRPr lang="en-US" altLang="ko-KR" sz="2800" b="1">
              <a:solidFill>
                <a:schemeClr val="bg1"/>
              </a:solidFill>
              <a:ea typeface="맑은 고딕"/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95B43F-CF27-45F6-92FC-40D93F344D51}"/>
              </a:ext>
            </a:extLst>
          </p:cNvPr>
          <p:cNvSpPr/>
          <p:nvPr/>
        </p:nvSpPr>
        <p:spPr>
          <a:xfrm>
            <a:off x="242656" y="4083111"/>
            <a:ext cx="3727364" cy="812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cs typeface="Calibri"/>
              </a:rPr>
              <a:t>Φωτο-υδρόλυση έναντι</a:t>
            </a:r>
            <a:br>
              <a:rPr lang="en-US" b="1" dirty="0">
                <a:cs typeface="Calibri"/>
              </a:rPr>
            </a:br>
            <a:r>
              <a:rPr lang="en-US" b="1">
                <a:cs typeface="Calibri"/>
              </a:rPr>
              <a:t>Αφυδατικού διμερισμού</a:t>
            </a:r>
          </a:p>
        </p:txBody>
      </p: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3F7E369C-1F41-425D-8EF5-2B5351DC9569}"/>
              </a:ext>
            </a:extLst>
          </p:cNvPr>
          <p:cNvSpPr/>
          <p:nvPr/>
        </p:nvSpPr>
        <p:spPr>
          <a:xfrm rot="5400000">
            <a:off x="12030" y="4178088"/>
            <a:ext cx="813011" cy="628965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80C11A21-22D2-486A-87A7-3B8AABDC05B0}"/>
              </a:ext>
            </a:extLst>
          </p:cNvPr>
          <p:cNvSpPr txBox="1"/>
          <p:nvPr/>
        </p:nvSpPr>
        <p:spPr>
          <a:xfrm>
            <a:off x="105669" y="4225413"/>
            <a:ext cx="721641" cy="523220"/>
          </a:xfrm>
          <a:prstGeom prst="rect">
            <a:avLst/>
          </a:prstGeom>
          <a:noFill/>
        </p:spPr>
        <p:txBody>
          <a:bodyPr wrap="square" lIns="108000" rIns="108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>
                <a:solidFill>
                  <a:schemeClr val="bg1"/>
                </a:solidFill>
                <a:ea typeface="맑은 고딕"/>
              </a:rPr>
              <a:t>01</a:t>
            </a:r>
            <a:endParaRPr lang="en-US" altLang="ko-KR" sz="2800" b="1">
              <a:solidFill>
                <a:schemeClr val="bg1"/>
              </a:solidFill>
              <a:ea typeface="맑은 고딕"/>
              <a:cs typeface="Calibri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46166810-2034-41B0-895B-E6CA70D5CDE8}"/>
              </a:ext>
            </a:extLst>
          </p:cNvPr>
          <p:cNvSpPr txBox="1"/>
          <p:nvPr/>
        </p:nvSpPr>
        <p:spPr>
          <a:xfrm>
            <a:off x="292722" y="5616444"/>
            <a:ext cx="721641" cy="523220"/>
          </a:xfrm>
          <a:prstGeom prst="rect">
            <a:avLst/>
          </a:prstGeom>
          <a:noFill/>
        </p:spPr>
        <p:txBody>
          <a:bodyPr wrap="square" lIns="108000" rIns="108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>
                <a:solidFill>
                  <a:schemeClr val="bg1"/>
                </a:solidFill>
                <a:ea typeface="맑은 고딕"/>
              </a:rPr>
              <a:t>02</a:t>
            </a:r>
            <a:endParaRPr lang="en-US" altLang="ko-KR" sz="2800" b="1">
              <a:solidFill>
                <a:schemeClr val="bg1"/>
              </a:solidFill>
              <a:ea typeface="맑은 고딕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FB033F-1297-4BE5-9830-25C3513FB17A}"/>
              </a:ext>
            </a:extLst>
          </p:cNvPr>
          <p:cNvSpPr/>
          <p:nvPr/>
        </p:nvSpPr>
        <p:spPr>
          <a:xfrm>
            <a:off x="4957890" y="3701620"/>
            <a:ext cx="545757" cy="54575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cs typeface="Calibri"/>
              </a:rPr>
              <a:t>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6E385F-39F2-4349-87BB-D2B81B1CC657}"/>
              </a:ext>
            </a:extLst>
          </p:cNvPr>
          <p:cNvSpPr/>
          <p:nvPr/>
        </p:nvSpPr>
        <p:spPr>
          <a:xfrm>
            <a:off x="9015025" y="3691323"/>
            <a:ext cx="545757" cy="5457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cs typeface="Calibri"/>
              </a:rPr>
              <a:t>02</a:t>
            </a:r>
          </a:p>
        </p:txBody>
      </p:sp>
      <p:sp>
        <p:nvSpPr>
          <p:cNvPr id="4" name="Ορθογώνιο: Ψαλίδισμα μίας γωνίας 3">
            <a:extLst>
              <a:ext uri="{FF2B5EF4-FFF2-40B4-BE49-F238E27FC236}">
                <a16:creationId xmlns:a16="http://schemas.microsoft.com/office/drawing/2014/main" id="{F487F5FA-3868-4E44-8671-64A5DDA02E14}"/>
              </a:ext>
            </a:extLst>
          </p:cNvPr>
          <p:cNvSpPr/>
          <p:nvPr/>
        </p:nvSpPr>
        <p:spPr>
          <a:xfrm>
            <a:off x="-2899" y="159438"/>
            <a:ext cx="5731563" cy="788504"/>
          </a:xfrm>
          <a:prstGeom prst="snip1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anklin Gothic Demi Cond"/>
                <a:ea typeface="+mn-lt"/>
                <a:cs typeface="+mn-lt"/>
              </a:rPr>
              <a:t>CBs και κα</a:t>
            </a:r>
            <a:r>
              <a:rPr lang="en-US" sz="4000" b="1" dirty="0" err="1">
                <a:latin typeface="Franklin Gothic Demi Cond"/>
                <a:ea typeface="+mn-lt"/>
                <a:cs typeface="+mn-lt"/>
              </a:rPr>
              <a:t>τάλυση</a:t>
            </a:r>
            <a:endParaRPr lang="en-US" sz="4000" dirty="0" err="1">
              <a:latin typeface="Franklin Gothic Demi Con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19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Υπερμοριακή Χημεία των Cucurbiturils και εφαρμογές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 για την προσοχή σας!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marilena konstantinou</dc:creator>
  <cp:revision>915</cp:revision>
  <dcterms:created xsi:type="dcterms:W3CDTF">2020-03-16T16:09:50Z</dcterms:created>
  <dcterms:modified xsi:type="dcterms:W3CDTF">2020-05-02T10:26:42Z</dcterms:modified>
</cp:coreProperties>
</file>